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8" r:id="rId1"/>
    <p:sldMasterId id="2147483719" r:id="rId2"/>
  </p:sldMasterIdLst>
  <p:notesMasterIdLst>
    <p:notesMasterId r:id="rId4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  <p:sldId id="295" r:id="rId39"/>
    <p:sldId id="279" r:id="rId40"/>
    <p:sldId id="280" r:id="rId41"/>
    <p:sldId id="281" r:id="rId42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44"/>
      <p:bold r:id="rId45"/>
      <p:italic r:id="rId46"/>
      <p:boldItalic r:id="rId47"/>
    </p:embeddedFont>
    <p:embeddedFont>
      <p:font typeface="IBM Plex Sans" panose="020B0503050203000203" pitchFamily="34" charset="0"/>
      <p:regular r:id="rId48"/>
      <p:bold r:id="rId49"/>
      <p:italic r:id="rId50"/>
      <p:boldItalic r:id="rId51"/>
    </p:embeddedFont>
    <p:embeddedFont>
      <p:font typeface="IBM Plex Sans SemiBold" panose="020B0703050203000203" pitchFamily="34" charset="0"/>
      <p:regular r:id="rId52"/>
      <p:bold r:id="rId53"/>
      <p:italic r:id="rId54"/>
      <p:boldItalic r:id="rId55"/>
    </p:embeddedFont>
    <p:embeddedFont>
      <p:font typeface="Roboto" panose="02000000000000000000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76159B2-7124-4BCF-B6BB-DEAB93CC2724}">
  <a:tblStyle styleId="{F76159B2-7124-4BCF-B6BB-DEAB93CC2724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8" Type="http://schemas.openxmlformats.org/officeDocument/2006/relationships/slide" Target="slides/slide6.xml"/><Relationship Id="rId51" Type="http://schemas.openxmlformats.org/officeDocument/2006/relationships/font" Target="fonts/font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1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6842c3ba55_0_1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5" name="Google Shape;455;g16842c3ba55_0_1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Выбери любой подходящий макет с названием “Титульник”.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79bbc2b598_0_1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79bbc2b598_0_1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79be810d9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79be810d9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79bbc2b598_0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79bbc2b598_0_1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79be810d9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79be810d9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79bbc2b598_0_10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79bbc2b598_0_10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79be810d9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79be810d9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6b25b529cd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6b25b529cd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179bbc2b598_0_7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179bbc2b598_0_7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179bbc2b598_0_9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179bbc2b598_0_9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79bbc2b598_0_9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179bbc2b598_0_9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6842c3ba55_2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6842c3ba55_2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79bbc2b598_0_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179bbc2b598_0_9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79bbc2b598_0_1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79bbc2b598_0_1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79bbc2b598_0_1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79bbc2b598_0_1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79bbc2b598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79bbc2b598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6842c3ba55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16842c3ba55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16b25b529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16b25b529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6842c3ba55_2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7" name="Google Shape;637;g16842c3ba55_2_8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 совсем. Но всегда используем в конце презентации.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6842c3ba55_0_1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6842c3ba55_0_1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79bbc2b598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79bbc2b598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79be810d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79be810d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70fa450a0d_0_5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70fa450a0d_0_5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79be810d9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79be810d9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79bbc2b598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79bbc2b598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79be810d9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79be810d9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5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фиолетовый фон)">
  <p:cSld name="1_Title slide 5_2_1">
    <p:bg>
      <p:bgPr>
        <a:solidFill>
          <a:srgbClr val="252525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права)">
  <p:cSld name="1_Title slide 5_2_1_12_1_1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слева)">
  <p:cSld name="CUSTOM_2_1">
    <p:bg>
      <p:bgPr>
        <a:solidFill>
          <a:srgbClr val="252525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CUSTOM_2_1_5">
    <p:bg>
      <p:bgPr>
        <a:solidFill>
          <a:srgbClr val="8D46F6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CUSTOM_2_1_5_1">
    <p:bg>
      <p:bgPr>
        <a:solidFill>
          <a:srgbClr val="5DB560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CUSTOM_2_1_4">
    <p:bg>
      <p:bgPr>
        <a:solidFill>
          <a:srgbClr val="252525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&quot;вопросы?&quot;">
  <p:cSld name="CUSTOM_2_1_4_1">
    <p:bg>
      <p:bgPr>
        <a:solidFill>
          <a:srgbClr val="252525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-вопрос">
  <p:cSld name="CUSTOM_2_1_4_1_1">
    <p:bg>
      <p:bgPr>
        <a:solidFill>
          <a:srgbClr val="252525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title" idx="2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2">
  <p:cSld name="CUSTOM_2_1_2">
    <p:bg>
      <p:bgPr>
        <a:solidFill>
          <a:srgbClr val="8D46F6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sz="1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2 1">
  <p:cSld name="CUSTOM_2_1_2_1"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2 1 1">
  <p:cSld name="CUSTOM_2_1_2_1_1"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зеленый фон)">
  <p:cSld name="1_Title slide 5_2_1_16">
    <p:bg>
      <p:bgPr>
        <a:solidFill>
          <a:srgbClr val="252525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2 1 1 1">
  <p:cSld name="CUSTOM_2_1_2_1_1_1"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>
            <a:spLocks noGrp="1"/>
          </p:cNvSpPr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в одну строку">
  <p:cSld name="1_Title slide 5_2_1_2_1_2">
    <p:bg>
      <p:bgPr>
        <a:solidFill>
          <a:schemeClr val="lt1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2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1">
  <p:cSld name="1_Title slide 5_2_1_5"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_Title slide 5_2_1_13">
    <p:bg>
      <p:bgPr>
        <a:solidFill>
          <a:schemeClr val="lt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2">
  <p:cSld name="1_Title slide 5_2_1_14">
    <p:bg>
      <p:bgPr>
        <a:solidFill>
          <a:schemeClr val="lt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3">
  <p:cSld name="1_Title slide 5_2_1_15"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1 1">
  <p:cSld name="1_Title slide 5_2_1_5_1">
    <p:bg>
      <p:bgPr>
        <a:solidFill>
          <a:schemeClr val="lt1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зеленый фон) 1">
  <p:cSld name="1_Title slide 5_2_1_16_1">
    <p:bg>
      <p:bgPr>
        <a:solidFill>
          <a:srgbClr val="252525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53" name="Google Shape;153;p28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000" y="360000"/>
            <a:ext cx="1610941" cy="207654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/>
          <p:nvPr/>
        </p:nvSpPr>
        <p:spPr>
          <a:xfrm>
            <a:off x="5908700" y="0"/>
            <a:ext cx="3235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 2">
  <p:cSld name="1_Title slide 5_2_1_4_1_1_1_1_1_1_2">
    <p:bg>
      <p:bgPr>
        <a:solidFill>
          <a:schemeClr val="l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8" name="Google Shape;158;p29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0" name="Google Shape;160;p29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1" name="Google Shape;161;p29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3" name="Google Shape;163;p29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70" name="Google Shape;17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571" cy="29157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 Что будет на уроке - 2 вариант ">
  <p:cSld name="1_Title slide 5_2_1_2_1_3"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body" idx="2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subTitle" idx="3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7" name="Google Shape;177;p30"/>
          <p:cNvSpPr txBox="1">
            <a:spLocks noGrp="1"/>
          </p:cNvSpPr>
          <p:nvPr>
            <p:ph type="body" idx="4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78" name="Google Shape;178;p30"/>
          <p:cNvSpPr txBox="1">
            <a:spLocks noGrp="1"/>
          </p:cNvSpPr>
          <p:nvPr>
            <p:ph type="subTitle" idx="5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body" idx="6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0" name="Google Shape;180;p30"/>
          <p:cNvSpPr txBox="1">
            <a:spLocks noGrp="1"/>
          </p:cNvSpPr>
          <p:nvPr>
            <p:ph type="subTitle" idx="7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body" idx="8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9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body" idx="13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4" name="Google Shape;184;p30"/>
          <p:cNvSpPr txBox="1">
            <a:spLocks noGrp="1"/>
          </p:cNvSpPr>
          <p:nvPr>
            <p:ph type="subTitle" idx="14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85" name="Google Shape;185;p30"/>
          <p:cNvSpPr txBox="1">
            <a:spLocks noGrp="1"/>
          </p:cNvSpPr>
          <p:nvPr>
            <p:ph type="body" idx="15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6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pic>
        <p:nvPicPr>
          <p:cNvPr id="187" name="Google Shape;187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1_Title slide 5_2_1_2_1_1_1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 Для цитат">
  <p:cSld name="CUSTOM_2_2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5">
  <p:cSld name="1_Title slide 5_2_1_18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93" name="Google Shape;19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Заголовок + текст">
  <p:cSld name="1_Title slide 5_2_1_4_2">
    <p:bg>
      <p:bgPr>
        <a:solidFill>
          <a:schemeClr val="lt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96" name="Google Shape;196;p3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97" name="Google Shape;197;p33"/>
          <p:cNvSpPr txBox="1">
            <a:spLocks noGrp="1"/>
          </p:cNvSpPr>
          <p:nvPr>
            <p:ph type="subTitle" idx="2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98" name="Google Shape;198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Пустой титульник, вставь справа иллюстрацию по теме">
  <p:cSld name="TITLE_1_2_1_1_1_1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01" name="Google Shape;201;p34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02" name="Google Shape;202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 1">
  <p:cSld name="1_Title slide 5_2_1_2_1_1_1_1">
    <p:bg>
      <p:bgPr>
        <a:solidFill>
          <a:schemeClr val="lt1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05" name="Google Shape;205;p35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35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5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08" name="Google Shape;20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нец презентации (благодарность)">
  <p:cSld name="CUSTOM_1_1">
    <p:bg>
      <p:bgPr>
        <a:solidFill>
          <a:schemeClr val="dk1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6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13" name="Google Shape;213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_Title slide 5_2_1">
    <p:bg>
      <p:bgPr>
        <a:solidFill>
          <a:schemeClr val="lt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Заголовок + текст">
  <p:cSld name="1_Title slide 5_2_1_4">
    <p:bg>
      <p:bgPr>
        <a:solidFill>
          <a:schemeClr val="lt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20" name="Google Shape;220;p39"/>
          <p:cNvSpPr txBox="1">
            <a:spLocks noGrp="1"/>
          </p:cNvSpPr>
          <p:nvPr>
            <p:ph type="subTitle" idx="1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21" name="Google Shape;221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9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Пустой титульник, вставь справа иллюстрацию по теме">
  <p:cSld name="TITLE_1_2_1_1_1_1_1">
    <p:bg>
      <p:bgPr>
        <a:solidFill>
          <a:schemeClr val="dk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25" name="Google Shape;225;p40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26" name="Google Shape;226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Титульник">
  <p:cSld name="TITLE_1">
    <p:bg>
      <p:bgPr>
        <a:solidFill>
          <a:schemeClr val="dk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1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30" name="Google Shape;230;p41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31" name="Google Shape;231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1_Title slide 5_2_1_4_1_1_1_1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5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6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7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8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9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3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4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15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6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17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8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9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0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21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2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23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5" name="Google Shape;4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"/>
          <p:cNvSpPr txBox="1">
            <a:spLocks noGrp="1"/>
          </p:cNvSpPr>
          <p:nvPr>
            <p:ph type="subTitle" idx="2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Слайд знакомства - инфа о преподавателе">
  <p:cSld name="1_Title slide 5_2_1_2_1_1_1">
    <p:bg>
      <p:bgPr>
        <a:solidFill>
          <a:schemeClr val="lt1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34" name="Google Shape;234;p42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" name="Google Shape;235;p42"/>
          <p:cNvSpPr txBox="1">
            <a:spLocks noGrp="1"/>
          </p:cNvSpPr>
          <p:nvPr>
            <p:ph type="subTitle" idx="2"/>
          </p:nvPr>
        </p:nvSpPr>
        <p:spPr>
          <a:xfrm>
            <a:off x="3805200" y="144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36" name="Google Shape;23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2"/>
          <p:cNvSpPr txBox="1">
            <a:spLocks noGrp="1"/>
          </p:cNvSpPr>
          <p:nvPr>
            <p:ph type="subTitle" idx="3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 1 1">
  <p:cSld name="1_Title slide 5_2_1_4_1_1_1">
    <p:bg>
      <p:bgPr>
        <a:solidFill>
          <a:schemeClr val="lt1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1" name="Google Shape;241;p43"/>
          <p:cNvSpPr txBox="1">
            <a:spLocks noGrp="1"/>
          </p:cNvSpPr>
          <p:nvPr>
            <p:ph type="subTitle" idx="2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2" name="Google Shape;242;p43"/>
          <p:cNvSpPr txBox="1">
            <a:spLocks noGrp="1"/>
          </p:cNvSpPr>
          <p:nvPr>
            <p:ph type="subTitle" idx="3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3" name="Google Shape;243;p43"/>
          <p:cNvSpPr txBox="1">
            <a:spLocks noGrp="1"/>
          </p:cNvSpPr>
          <p:nvPr>
            <p:ph type="subTitle" idx="4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4" name="Google Shape;244;p43"/>
          <p:cNvSpPr txBox="1">
            <a:spLocks noGrp="1"/>
          </p:cNvSpPr>
          <p:nvPr>
            <p:ph type="subTitle" idx="5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5" name="Google Shape;245;p43"/>
          <p:cNvSpPr txBox="1">
            <a:spLocks noGrp="1"/>
          </p:cNvSpPr>
          <p:nvPr>
            <p:ph type="subTitle" idx="6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7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8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9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13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51" name="Google Shape;251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 1 1 1">
  <p:cSld name="1_Title slide 5_2_1_4_1_1_1_1"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4" name="Google Shape;254;p44"/>
          <p:cNvSpPr txBox="1">
            <a:spLocks noGrp="1"/>
          </p:cNvSpPr>
          <p:nvPr>
            <p:ph type="subTitle" idx="1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5" name="Google Shape;255;p44"/>
          <p:cNvSpPr txBox="1">
            <a:spLocks noGrp="1"/>
          </p:cNvSpPr>
          <p:nvPr>
            <p:ph type="subTitle" idx="2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6" name="Google Shape;256;p44"/>
          <p:cNvSpPr txBox="1">
            <a:spLocks noGrp="1"/>
          </p:cNvSpPr>
          <p:nvPr>
            <p:ph type="subTitle" idx="3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7" name="Google Shape;257;p44"/>
          <p:cNvSpPr txBox="1">
            <a:spLocks noGrp="1"/>
          </p:cNvSpPr>
          <p:nvPr>
            <p:ph type="subTitle" idx="4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8" name="Google Shape;258;p44"/>
          <p:cNvSpPr txBox="1">
            <a:spLocks noGrp="1"/>
          </p:cNvSpPr>
          <p:nvPr>
            <p:ph type="subTitle" idx="5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9" name="Google Shape;259;p44"/>
          <p:cNvSpPr txBox="1">
            <a:spLocks noGrp="1"/>
          </p:cNvSpPr>
          <p:nvPr>
            <p:ph type="subTitle" idx="6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0" name="Google Shape;260;p44"/>
          <p:cNvSpPr txBox="1">
            <a:spLocks noGrp="1"/>
          </p:cNvSpPr>
          <p:nvPr>
            <p:ph type="subTitle" idx="7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1" name="Google Shape;261;p44"/>
          <p:cNvSpPr txBox="1">
            <a:spLocks noGrp="1"/>
          </p:cNvSpPr>
          <p:nvPr>
            <p:ph type="subTitle" idx="8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2" name="Google Shape;262;p44"/>
          <p:cNvSpPr txBox="1">
            <a:spLocks noGrp="1"/>
          </p:cNvSpPr>
          <p:nvPr>
            <p:ph type="subTitle" idx="9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3" name="Google Shape;263;p44"/>
          <p:cNvSpPr txBox="1">
            <a:spLocks noGrp="1"/>
          </p:cNvSpPr>
          <p:nvPr>
            <p:ph type="subTitle" idx="13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4" name="Google Shape;264;p44"/>
          <p:cNvSpPr txBox="1">
            <a:spLocks noGrp="1"/>
          </p:cNvSpPr>
          <p:nvPr>
            <p:ph type="subTitle" idx="14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5" name="Google Shape;265;p44"/>
          <p:cNvSpPr txBox="1">
            <a:spLocks noGrp="1"/>
          </p:cNvSpPr>
          <p:nvPr>
            <p:ph type="subTitle" idx="15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6" name="Google Shape;266;p44"/>
          <p:cNvSpPr txBox="1">
            <a:spLocks noGrp="1"/>
          </p:cNvSpPr>
          <p:nvPr>
            <p:ph type="subTitle" idx="16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7" name="Google Shape;267;p44"/>
          <p:cNvSpPr txBox="1">
            <a:spLocks noGrp="1"/>
          </p:cNvSpPr>
          <p:nvPr>
            <p:ph type="subTitle" idx="17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8" name="Google Shape;268;p44"/>
          <p:cNvSpPr txBox="1">
            <a:spLocks noGrp="1"/>
          </p:cNvSpPr>
          <p:nvPr>
            <p:ph type="subTitle" idx="18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9" name="Google Shape;269;p44"/>
          <p:cNvSpPr txBox="1">
            <a:spLocks noGrp="1"/>
          </p:cNvSpPr>
          <p:nvPr>
            <p:ph type="subTitle" idx="19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0" name="Google Shape;270;p44"/>
          <p:cNvSpPr txBox="1">
            <a:spLocks noGrp="1"/>
          </p:cNvSpPr>
          <p:nvPr>
            <p:ph type="subTitle" idx="20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1" name="Google Shape;271;p44"/>
          <p:cNvSpPr txBox="1">
            <a:spLocks noGrp="1"/>
          </p:cNvSpPr>
          <p:nvPr>
            <p:ph type="subTitle" idx="21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2" name="Google Shape;272;p44"/>
          <p:cNvSpPr txBox="1">
            <a:spLocks noGrp="1"/>
          </p:cNvSpPr>
          <p:nvPr>
            <p:ph type="subTitle" idx="22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3" name="Google Shape;273;p44"/>
          <p:cNvSpPr txBox="1">
            <a:spLocks noGrp="1"/>
          </p:cNvSpPr>
          <p:nvPr>
            <p:ph type="subTitle" idx="23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74" name="Google Shape;274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4"/>
          <p:cNvSpPr txBox="1">
            <a:spLocks noGrp="1"/>
          </p:cNvSpPr>
          <p:nvPr>
            <p:ph type="subTitle" idx="24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 1 1 1 1">
  <p:cSld name="1_Title slide 5_2_1_4_1_1_1_1_1">
    <p:bg>
      <p:bgPr>
        <a:solidFill>
          <a:schemeClr val="lt1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subTitle" idx="1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subTitle" idx="2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0" name="Google Shape;280;p45"/>
          <p:cNvSpPr txBox="1">
            <a:spLocks noGrp="1"/>
          </p:cNvSpPr>
          <p:nvPr>
            <p:ph type="subTitle" idx="3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1" name="Google Shape;281;p45"/>
          <p:cNvSpPr txBox="1">
            <a:spLocks noGrp="1"/>
          </p:cNvSpPr>
          <p:nvPr>
            <p:ph type="subTitle" idx="4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2" name="Google Shape;282;p45"/>
          <p:cNvSpPr txBox="1">
            <a:spLocks noGrp="1"/>
          </p:cNvSpPr>
          <p:nvPr>
            <p:ph type="subTitle" idx="5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3" name="Google Shape;283;p45"/>
          <p:cNvSpPr txBox="1">
            <a:spLocks noGrp="1"/>
          </p:cNvSpPr>
          <p:nvPr>
            <p:ph type="subTitle" idx="6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4" name="Google Shape;284;p45"/>
          <p:cNvSpPr txBox="1">
            <a:spLocks noGrp="1"/>
          </p:cNvSpPr>
          <p:nvPr>
            <p:ph type="subTitle" idx="7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5" name="Google Shape;285;p45"/>
          <p:cNvSpPr txBox="1">
            <a:spLocks noGrp="1"/>
          </p:cNvSpPr>
          <p:nvPr>
            <p:ph type="subTitle" idx="8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86" name="Google Shape;286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5"/>
          <p:cNvSpPr txBox="1">
            <a:spLocks noGrp="1"/>
          </p:cNvSpPr>
          <p:nvPr>
            <p:ph type="subTitle" idx="9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 1 1 1 1 1">
  <p:cSld name="1_Title slide 5_2_1_4_1_1_1_1_1_1">
    <p:bg>
      <p:bgPr>
        <a:solidFill>
          <a:schemeClr val="lt1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0" name="Google Shape;290;p46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1" name="Google Shape;291;p46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2" name="Google Shape;292;p46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6" name="Google Shape;296;p46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7" name="Google Shape;297;p46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8" name="Google Shape;298;p46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9" name="Google Shape;299;p46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00" name="Google Shape;300;p46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01" name="Google Shape;301;p46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02" name="Google Shape;302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6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Что будет на уроке - 1 вариант">
  <p:cSld name="1_Title slide 5_2_1_2">
    <p:bg>
      <p:bgPr>
        <a:solidFill>
          <a:schemeClr val="lt1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06" name="Google Shape;306;p47"/>
          <p:cNvSpPr txBox="1">
            <a:spLocks noGrp="1"/>
          </p:cNvSpPr>
          <p:nvPr>
            <p:ph type="subTitle" idx="1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07" name="Google Shape;307;p47"/>
          <p:cNvSpPr txBox="1">
            <a:spLocks noGrp="1"/>
          </p:cNvSpPr>
          <p:nvPr>
            <p:ph type="body" idx="2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08" name="Google Shape;308;p47"/>
          <p:cNvSpPr txBox="1">
            <a:spLocks noGrp="1"/>
          </p:cNvSpPr>
          <p:nvPr>
            <p:ph type="subTitle" idx="3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09" name="Google Shape;309;p47"/>
          <p:cNvSpPr txBox="1">
            <a:spLocks noGrp="1"/>
          </p:cNvSpPr>
          <p:nvPr>
            <p:ph type="body" idx="4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10" name="Google Shape;310;p47"/>
          <p:cNvSpPr txBox="1">
            <a:spLocks noGrp="1"/>
          </p:cNvSpPr>
          <p:nvPr>
            <p:ph type="subTitle" idx="5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11" name="Google Shape;311;p47"/>
          <p:cNvSpPr txBox="1">
            <a:spLocks noGrp="1"/>
          </p:cNvSpPr>
          <p:nvPr>
            <p:ph type="body" idx="6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12" name="Google Shape;312;p47"/>
          <p:cNvSpPr txBox="1">
            <a:spLocks noGrp="1"/>
          </p:cNvSpPr>
          <p:nvPr>
            <p:ph type="subTitle" idx="7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13" name="Google Shape;313;p47"/>
          <p:cNvSpPr txBox="1">
            <a:spLocks noGrp="1"/>
          </p:cNvSpPr>
          <p:nvPr>
            <p:ph type="body" idx="8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14" name="Google Shape;314;p47"/>
          <p:cNvSpPr txBox="1">
            <a:spLocks noGrp="1"/>
          </p:cNvSpPr>
          <p:nvPr>
            <p:ph type="subTitle" idx="9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15" name="Google Shape;315;p47"/>
          <p:cNvSpPr txBox="1">
            <a:spLocks noGrp="1"/>
          </p:cNvSpPr>
          <p:nvPr>
            <p:ph type="body" idx="13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16" name="Google Shape;316;p47"/>
          <p:cNvSpPr txBox="1">
            <a:spLocks noGrp="1"/>
          </p:cNvSpPr>
          <p:nvPr>
            <p:ph type="subTitle" idx="14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17" name="Google Shape;317;p47"/>
          <p:cNvSpPr txBox="1">
            <a:spLocks noGrp="1"/>
          </p:cNvSpPr>
          <p:nvPr>
            <p:ph type="body" idx="15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18" name="Google Shape;318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7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 Что будет на уроке - 2 вариант ">
  <p:cSld name="1_Title slide 5_2_1_2_1">
    <p:bg>
      <p:bgPr>
        <a:solidFill>
          <a:schemeClr val="lt1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22" name="Google Shape;322;p48"/>
          <p:cNvSpPr txBox="1">
            <a:spLocks noGrp="1"/>
          </p:cNvSpPr>
          <p:nvPr>
            <p:ph type="body" idx="1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23" name="Google Shape;323;p48"/>
          <p:cNvSpPr txBox="1">
            <a:spLocks noGrp="1"/>
          </p:cNvSpPr>
          <p:nvPr>
            <p:ph type="subTitle" idx="2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4" name="Google Shape;324;p48"/>
          <p:cNvSpPr txBox="1">
            <a:spLocks noGrp="1"/>
          </p:cNvSpPr>
          <p:nvPr>
            <p:ph type="body" idx="3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25" name="Google Shape;325;p48"/>
          <p:cNvSpPr txBox="1">
            <a:spLocks noGrp="1"/>
          </p:cNvSpPr>
          <p:nvPr>
            <p:ph type="subTitle" idx="4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48"/>
          <p:cNvSpPr txBox="1">
            <a:spLocks noGrp="1"/>
          </p:cNvSpPr>
          <p:nvPr>
            <p:ph type="body" idx="5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27" name="Google Shape;327;p48"/>
          <p:cNvSpPr txBox="1">
            <a:spLocks noGrp="1"/>
          </p:cNvSpPr>
          <p:nvPr>
            <p:ph type="subTitle" idx="6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" name="Google Shape;328;p48"/>
          <p:cNvSpPr txBox="1">
            <a:spLocks noGrp="1"/>
          </p:cNvSpPr>
          <p:nvPr>
            <p:ph type="body" idx="7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29" name="Google Shape;329;p48"/>
          <p:cNvSpPr txBox="1">
            <a:spLocks noGrp="1"/>
          </p:cNvSpPr>
          <p:nvPr>
            <p:ph type="subTitle" idx="8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48"/>
          <p:cNvSpPr txBox="1">
            <a:spLocks noGrp="1"/>
          </p:cNvSpPr>
          <p:nvPr>
            <p:ph type="body" idx="9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31" name="Google Shape;331;p48"/>
          <p:cNvSpPr txBox="1">
            <a:spLocks noGrp="1"/>
          </p:cNvSpPr>
          <p:nvPr>
            <p:ph type="subTitle" idx="13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48"/>
          <p:cNvSpPr txBox="1">
            <a:spLocks noGrp="1"/>
          </p:cNvSpPr>
          <p:nvPr>
            <p:ph type="body" idx="14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33" name="Google Shape;333;p48"/>
          <p:cNvSpPr txBox="1">
            <a:spLocks noGrp="1"/>
          </p:cNvSpPr>
          <p:nvPr>
            <p:ph type="subTitle" idx="15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34" name="Google Shape;334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8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Титульник">
  <p:cSld name="TITLE_1_4">
    <p:bg>
      <p:bgPr>
        <a:solidFill>
          <a:schemeClr val="dk1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49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39" name="Google Shape;339;p49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40" name="Google Shape;340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">
  <p:cSld name="1_Title slide 5_2_1_4_1">
    <p:bg>
      <p:bgPr>
        <a:solidFill>
          <a:schemeClr val="lt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43" name="Google Shape;343;p50"/>
          <p:cNvSpPr txBox="1">
            <a:spLocks noGrp="1"/>
          </p:cNvSpPr>
          <p:nvPr>
            <p:ph type="subTitle" idx="1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44" name="Google Shape;344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50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1">
  <p:cSld name="1_Title slide 5_2_1_5">
    <p:bg>
      <p:bgPr>
        <a:solidFill>
          <a:schemeClr val="lt1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1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1_Title slide 5_2_1_4_1_1_1_1_1_1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9" name="Google Shape;59;p6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1" name="Google Shape;6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6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10">
  <p:cSld name="1_Title slide 5_2_1_11">
    <p:bg>
      <p:bgPr>
        <a:solidFill>
          <a:schemeClr val="lt1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50" name="Google Shape;350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9">
  <p:cSld name="1_Title slide 5_2_1_10">
    <p:bg>
      <p:bgPr>
        <a:solidFill>
          <a:schemeClr val="lt1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53" name="Google Shape;353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нец презентации (благодарность)">
  <p:cSld name="CUSTOM_1_1">
    <p:bg>
      <p:bgPr>
        <a:solidFill>
          <a:schemeClr val="dk1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4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57" name="Google Shape;357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Титульник">
  <p:cSld name="TITLE_1_2_1">
    <p:bg>
      <p:bgPr>
        <a:solidFill>
          <a:schemeClr val="dk1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55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61" name="Google Shape;361;p55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62" name="Google Shape;362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Титульник">
  <p:cSld name="TITLE_1_3">
    <p:bg>
      <p:bgPr>
        <a:solidFill>
          <a:schemeClr val="dk1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56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66" name="Google Shape;366;p56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67" name="Google Shape;367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 Титульник">
  <p:cSld name="TITLE_1_2_1_1_1_1">
    <p:bg>
      <p:bgPr>
        <a:solidFill>
          <a:schemeClr val="dk1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57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71" name="Google Shape;371;p57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72" name="Google Shape;372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Отбивка">
  <p:cSld name="TITLE_1_1">
    <p:bg>
      <p:bgPr>
        <a:solidFill>
          <a:schemeClr val="lt1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58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58"/>
          <p:cNvSpPr txBox="1">
            <a:spLocks noGrp="1"/>
          </p:cNvSpPr>
          <p:nvPr>
            <p:ph type="subTitle" idx="1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77" name="Google Shape;377;p58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78" name="Google Shape;378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 Отбивка">
  <p:cSld name="TITLE_1_1_2">
    <p:bg>
      <p:bgPr>
        <a:solidFill>
          <a:schemeClr val="lt1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59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59"/>
          <p:cNvSpPr txBox="1">
            <a:spLocks noGrp="1"/>
          </p:cNvSpPr>
          <p:nvPr>
            <p:ph type="subTitle" idx="1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83" name="Google Shape;383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59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 Для цитат">
  <p:cSld name="CUSTOM_2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60"/>
          <p:cNvSpPr txBox="1">
            <a:spLocks noGrp="1"/>
          </p:cNvSpPr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sz="18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388" name="Google Shape;388;p6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Титульник">
  <p:cSld name="TITLE_1_2">
    <p:bg>
      <p:bgPr>
        <a:solidFill>
          <a:schemeClr val="dk1"/>
        </a:solidFill>
        <a:effectLst/>
      </p:bgPr>
    </p:bg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6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61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92" name="Google Shape;392;p61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93" name="Google Shape;393;p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">
  <p:cSld name="1_Title slide 5_2_1_4_1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7" name="Google Shape;6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Титульник">
  <p:cSld name="TITLE_1_2_1_1">
    <p:bg>
      <p:bgPr>
        <a:solidFill>
          <a:schemeClr val="dk1"/>
        </a:soli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Google Shape;395;p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62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98" name="Google Shape;398;p62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99" name="Google Shape;399;p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Титульник">
  <p:cSld name="TITLE_1_2_1_1_1">
    <p:bg>
      <p:bgPr>
        <a:solidFill>
          <a:schemeClr val="dk1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6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63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403" name="Google Shape;403;p63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04" name="Google Shape;404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 Отбивка">
  <p:cSld name="TITLE_1_1_1">
    <p:bg>
      <p:bgPr>
        <a:solidFill>
          <a:schemeClr val="lt1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64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8" name="Google Shape;408;p64"/>
          <p:cNvSpPr txBox="1">
            <a:spLocks noGrp="1"/>
          </p:cNvSpPr>
          <p:nvPr>
            <p:ph type="subTitle" idx="1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09" name="Google Shape;409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64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Отбивка ">
  <p:cSld name="TITLE_1_1_1_1">
    <p:bg>
      <p:bgPr>
        <a:solidFill>
          <a:schemeClr val="lt1"/>
        </a:solidFill>
        <a:effectLst/>
      </p:bgPr>
    </p:bg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5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65"/>
          <p:cNvSpPr txBox="1">
            <a:spLocks noGrp="1"/>
          </p:cNvSpPr>
          <p:nvPr>
            <p:ph type="subTitle" idx="1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15" name="Google Shape;415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65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Отбивка  (без графики)">
  <p:cSld name="TITLE_1_1_1_1_1">
    <p:bg>
      <p:bgPr>
        <a:solidFill>
          <a:schemeClr val="lt1"/>
        </a:solid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6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66"/>
          <p:cNvSpPr txBox="1">
            <a:spLocks noGrp="1"/>
          </p:cNvSpPr>
          <p:nvPr>
            <p:ph type="subTitle" idx="1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20" name="Google Shape;420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66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Заголовок + текст в два столбца">
  <p:cSld name="1_Title slide 5_2_1_4_2">
    <p:bg>
      <p:bgPr>
        <a:solidFill>
          <a:schemeClr val="lt1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424" name="Google Shape;424;p67"/>
          <p:cNvSpPr txBox="1">
            <a:spLocks noGrp="1"/>
          </p:cNvSpPr>
          <p:nvPr>
            <p:ph type="subTitle" idx="1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5" name="Google Shape;425;p67"/>
          <p:cNvSpPr txBox="1">
            <a:spLocks noGrp="1"/>
          </p:cNvSpPr>
          <p:nvPr>
            <p:ph type="subTitle" idx="2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426" name="Google Shape;426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67"/>
          <p:cNvSpPr txBox="1">
            <a:spLocks noGrp="1"/>
          </p:cNvSpPr>
          <p:nvPr>
            <p:ph type="subTitle" idx="3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фиолетовый фон)">
  <p:cSld name="1_Title slide 5_2_1_12">
    <p:bg>
      <p:bgPr>
        <a:solidFill>
          <a:srgbClr val="252525"/>
        </a:solid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430" name="Google Shape;430;p68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31" name="Google Shape;431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68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1_Title slide 5_2_1_12_1">
    <p:bg>
      <p:bgPr>
        <a:solidFill>
          <a:schemeClr val="lt1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35" name="Google Shape;435;p6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CUSTOM_2_1_5">
    <p:bg>
      <p:bgPr>
        <a:solidFill>
          <a:srgbClr val="8D46F6"/>
        </a:solid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7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7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40" name="Google Shape;440;p70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1_Title slide 5_2_1_2_1_1_1_1">
    <p:bg>
      <p:bgPr>
        <a:solidFill>
          <a:schemeClr val="lt1"/>
        </a:soli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1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443" name="Google Shape;443;p71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4" name="Google Shape;444;p71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71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46" name="Google Shape;446;p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71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 в 2 столбца">
  <p:cSld name="1_Title slide 5_2_1_4_1_1"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72" name="Google Shape;7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8"/>
          <p:cNvSpPr txBox="1">
            <a:spLocks noGrp="1"/>
          </p:cNvSpPr>
          <p:nvPr>
            <p:ph type="subTitle" idx="3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-вопрос">
  <p:cSld name="CUSTOM_2_1_4_1_1">
    <p:bg>
      <p:bgPr>
        <a:solidFill>
          <a:srgbClr val="252525"/>
        </a:solidFill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49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2"/>
          <p:cNvSpPr txBox="1">
            <a:spLocks noGrp="1"/>
          </p:cNvSpPr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452" name="Google Shape;452;p72"/>
          <p:cNvSpPr txBox="1">
            <a:spLocks noGrp="1"/>
          </p:cNvSpPr>
          <p:nvPr>
            <p:ph type="title" idx="2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1_Title slide 5_2_1_12"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76" name="Google Shape;7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лева)">
  <p:cSld name="1_Title slide 5_2_1_12_1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80" name="Google Shape;8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61.xml"/><Relationship Id="rId3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56.xml"/><Relationship Id="rId34" Type="http://schemas.openxmlformats.org/officeDocument/2006/relationships/slideLayout" Target="../slideLayouts/slideLayout69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8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29" Type="http://schemas.openxmlformats.org/officeDocument/2006/relationships/slideLayout" Target="../slideLayouts/slideLayout64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3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31" Type="http://schemas.openxmlformats.org/officeDocument/2006/relationships/slideLayout" Target="../slideLayouts/slideLayout66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5.xml"/><Relationship Id="rId35" Type="http://schemas.openxmlformats.org/officeDocument/2006/relationships/slideLayout" Target="../slideLayouts/slideLayout70.xml"/><Relationship Id="rId8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  <p:sldLayoutId id="2147483705" r:id="rId23"/>
    <p:sldLayoutId id="2147483706" r:id="rId24"/>
    <p:sldLayoutId id="2147483707" r:id="rId25"/>
    <p:sldLayoutId id="2147483708" r:id="rId26"/>
    <p:sldLayoutId id="2147483709" r:id="rId27"/>
    <p:sldLayoutId id="2147483710" r:id="rId28"/>
    <p:sldLayoutId id="2147483711" r:id="rId29"/>
    <p:sldLayoutId id="2147483712" r:id="rId30"/>
    <p:sldLayoutId id="2147483713" r:id="rId31"/>
    <p:sldLayoutId id="2147483714" r:id="rId32"/>
    <p:sldLayoutId id="2147483715" r:id="rId33"/>
    <p:sldLayoutId id="2147483716" r:id="rId34"/>
    <p:sldLayoutId id="2147483717" r:id="rId3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57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5600" y="846738"/>
            <a:ext cx="4447201" cy="3682065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73"/>
          <p:cNvSpPr txBox="1"/>
          <p:nvPr/>
        </p:nvSpPr>
        <p:spPr>
          <a:xfrm>
            <a:off x="540000" y="339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127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Семинар 5</a:t>
            </a:r>
            <a:endParaRPr sz="12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59" name="Google Shape;459;p73"/>
          <p:cNvSpPr txBox="1"/>
          <p:nvPr/>
        </p:nvSpPr>
        <p:spPr>
          <a:xfrm>
            <a:off x="540000" y="2891200"/>
            <a:ext cx="3852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Курс “Введение в BI”</a:t>
            </a:r>
            <a:br>
              <a:rPr lang="ru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Алгоритмы математических и статистических функций для расчета</a:t>
            </a:r>
            <a:endParaRPr sz="10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82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Чем меры отличаются от столбцов</a:t>
            </a: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23" name="Google Shape;523;p82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2413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24" name="Google Shape;524;p82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525" name="Google Shape;525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375" y="2094650"/>
            <a:ext cx="2624925" cy="2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Чем меры отличаются от столбцов</a:t>
            </a: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31" name="Google Shape;531;p83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graphicFrame>
        <p:nvGraphicFramePr>
          <p:cNvPr id="532" name="Google Shape;532;p83"/>
          <p:cNvGraphicFramePr/>
          <p:nvPr/>
        </p:nvGraphicFramePr>
        <p:xfrm>
          <a:off x="1384600" y="1800231"/>
          <a:ext cx="6086150" cy="2350015"/>
        </p:xfrm>
        <a:graphic>
          <a:graphicData uri="http://schemas.openxmlformats.org/drawingml/2006/table">
            <a:tbl>
              <a:tblPr firstRow="1" bandRow="1">
                <a:noFill/>
                <a:tableStyleId>{F76159B2-7124-4BCF-B6BB-DEAB93CC2724}</a:tableStyleId>
              </a:tblPr>
              <a:tblGrid>
                <a:gridCol w="3073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1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275">
                <a:tc>
                  <a:txBody>
                    <a:bodyPr/>
                    <a:lstStyle/>
                    <a:p>
                      <a:pPr marL="1778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b="1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Столбцы</a:t>
                      </a:r>
                      <a:endParaRPr sz="1100" b="1" u="none" strike="noStrike" cap="none">
                        <a:solidFill>
                          <a:srgbClr val="000000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19225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266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b="1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Меры</a:t>
                      </a:r>
                      <a:endParaRPr sz="1100" b="1" u="none" strike="noStrike" cap="none">
                        <a:solidFill>
                          <a:srgbClr val="000000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17825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Хранятся в физической и оперативной памяти</a:t>
                      </a:r>
                      <a:endParaRPr sz="11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66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Рассчитываются в моменте использования</a:t>
                      </a:r>
                      <a:endParaRPr sz="11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6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Рассчитываются один раз</a:t>
                      </a:r>
                      <a:endParaRPr sz="11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66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Рассчитываются в зависимости от контекста или фильтра</a:t>
                      </a:r>
                      <a:endParaRPr sz="11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6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Для всех типов данных</a:t>
                      </a:r>
                      <a:endParaRPr sz="11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66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Для количественных метрик</a:t>
                      </a:r>
                      <a:endParaRPr sz="11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6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Можно использовать для фильтров</a:t>
                      </a:r>
                      <a:endParaRPr sz="11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780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Почти никогда нельзя использовать для фильтров</a:t>
                      </a:r>
                      <a:endParaRPr/>
                    </a:p>
                  </a:txBody>
                  <a:tcPr marL="0" marR="0" marT="275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84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Какая функция DAX считает количество непустых значений в столбце?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38" name="Google Shape;538;p84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2413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39" name="Google Shape;539;p84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540" name="Google Shape;540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375" y="2094650"/>
            <a:ext cx="2624925" cy="2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Какая функция DAX считает количество непустых значений в столбце?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46" name="Google Shape;546;p85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2413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counta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7" name="Google Shape;547;p85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548" name="Google Shape;548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375" y="2094650"/>
            <a:ext cx="2624925" cy="2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8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Назовите любые 3 оператора в DAX.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54" name="Google Shape;554;p86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2413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5" name="Google Shape;555;p86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556" name="Google Shape;556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375" y="2094650"/>
            <a:ext cx="2624925" cy="2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8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Назовите любые 3 оператора в DAX.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62" name="Google Shape;562;p87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563" name="Google Shape;563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375" y="2094650"/>
            <a:ext cx="2624925" cy="2624925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87"/>
          <p:cNvSpPr txBox="1"/>
          <p:nvPr/>
        </p:nvSpPr>
        <p:spPr>
          <a:xfrm>
            <a:off x="540000" y="1762650"/>
            <a:ext cx="3000000" cy="15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●"/>
            </a:pPr>
            <a:r>
              <a:rPr lang="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арифметические: +, — , *, /, ^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●"/>
            </a:pPr>
            <a:r>
              <a:rPr lang="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сравнения: &gt;, &lt;, &gt;=, &lt;=, &lt;&gt;, ==, = 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объединения текста: </a:t>
            </a:r>
            <a:r>
              <a:rPr lang="ru" sz="1050">
                <a:solidFill>
                  <a:srgbClr val="171717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&amp; 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BM Plex Sans"/>
              <a:buChar char="●"/>
            </a:pPr>
            <a:r>
              <a:rPr lang="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логические: &amp;&amp;, ||, IN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EB900D-3467-CFEE-10F6-35FDE0356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14" y="577829"/>
            <a:ext cx="3481615" cy="215894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0A16DC7-2B63-CBEE-42D9-C882A6811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833" y="2380343"/>
            <a:ext cx="4331854" cy="233453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6A0456C-9CDB-2C51-2347-D2FFFD95E0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4266" y="1923143"/>
            <a:ext cx="3046810" cy="39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7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35184A-C95A-6342-80DA-3F3E7F08FC31}"/>
              </a:ext>
            </a:extLst>
          </p:cNvPr>
          <p:cNvSpPr txBox="1"/>
          <p:nvPr/>
        </p:nvSpPr>
        <p:spPr>
          <a:xfrm>
            <a:off x="420915" y="314197"/>
            <a:ext cx="57331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Вычисляемые столбцы, меры и таблицы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095801-B8C5-BF70-76D1-4890168084C8}"/>
              </a:ext>
            </a:extLst>
          </p:cNvPr>
          <p:cNvSpPr txBox="1"/>
          <p:nvPr/>
        </p:nvSpPr>
        <p:spPr>
          <a:xfrm>
            <a:off x="362857" y="719017"/>
            <a:ext cx="616857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С помощью DAX-формул в Power BI можно создавать: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вычисляемые столбцы;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меры;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вычисляемые таблицы.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В Excel есть только вычисляемые столбцы и меры.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473D7F-8B47-FF06-29B8-7F6F51BCCC91}"/>
              </a:ext>
            </a:extLst>
          </p:cNvPr>
          <p:cNvSpPr txBox="1"/>
          <p:nvPr/>
        </p:nvSpPr>
        <p:spPr>
          <a:xfrm>
            <a:off x="362857" y="2209002"/>
            <a:ext cx="4572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Вычисляемый столбец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– это столбец, который добавляется в существующую таблицу, а DAX-формула определяет значения этого столбца.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Как и обычные столбцы в модели данных, вычисляемые столбцы можно использовать в других вычислениях. А также для создания связей между таблицами, для построения визуализаций и срезов.</a:t>
            </a:r>
          </a:p>
        </p:txBody>
      </p:sp>
      <p:pic>
        <p:nvPicPr>
          <p:cNvPr id="12" name="Рисунок 11" descr="Изображение выглядит как текст, Шрифт, число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65F5A6E5-2927-1890-1085-BE2054DCD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421" y="621974"/>
            <a:ext cx="3119664" cy="1819804"/>
          </a:xfrm>
          <a:prstGeom prst="rect">
            <a:avLst/>
          </a:prstGeom>
        </p:spPr>
      </p:pic>
      <p:pic>
        <p:nvPicPr>
          <p:cNvPr id="14" name="Рисунок 13" descr="Изображение выглядит как текст, снимок экрана, число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99BBB08B-9369-A271-F9F8-309F07C17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930" y="2749555"/>
            <a:ext cx="3169213" cy="142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50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1E6E96C-3F49-5B09-39BC-1E3A92D94909}"/>
              </a:ext>
            </a:extLst>
          </p:cNvPr>
          <p:cNvSpPr txBox="1"/>
          <p:nvPr/>
        </p:nvSpPr>
        <p:spPr>
          <a:xfrm>
            <a:off x="442685" y="515817"/>
            <a:ext cx="79320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Меры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– это динамические вычисления, результаты которых рассчитываются в зависимости от контекста. Результат вычисления меры можно увидеть в отчете, где мы задаем в каком именно контексте (в разрезе каких полей, фильтров и др.) нужно посчитать меру.</a:t>
            </a:r>
            <a:endParaRPr lang="ru-RU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5A63797-6725-7DF1-7B98-D099824C60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BB9CB0-5B2A-7786-80CF-335F417308B1}"/>
              </a:ext>
            </a:extLst>
          </p:cNvPr>
          <p:cNvSpPr txBox="1"/>
          <p:nvPr/>
        </p:nvSpPr>
        <p:spPr>
          <a:xfrm>
            <a:off x="442685" y="1553474"/>
            <a:ext cx="608600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При создании мер нужно обязательно использовать агрегирующие функции, например суммирования 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. Мера не может быть создана просто как обращение к столбцу таблицы: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Roboto" panose="02000000000000000000" pitchFamily="2" charset="0"/>
              </a:rPr>
              <a:t> Так не работает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:   прибыль:= 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Данные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[выручка] 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—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Данные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[расходы]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Roboto" panose="02000000000000000000" pitchFamily="2" charset="0"/>
              </a:rPr>
              <a:t>+ Так работает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:  прибыль:= 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Данные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[выручка]) – 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Данные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[расходы])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93ABD4-2C2B-1DE6-2691-39E496F2BB4F}"/>
              </a:ext>
            </a:extLst>
          </p:cNvPr>
          <p:cNvSpPr txBox="1"/>
          <p:nvPr/>
        </p:nvSpPr>
        <p:spPr>
          <a:xfrm>
            <a:off x="442685" y="3153912"/>
            <a:ext cx="45720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Меры лучше создавать, когда нужны числовые вычисления, например, для промежуточных итогов, вычисления процентов, доли продукта в группе и так далее. Меры можно использовать для вычисления других мер и столбцов. При оформлении отчетов и сводных таблиц меры добавляются только в область значений.</a:t>
            </a:r>
            <a:endParaRPr lang="ru-RU" dirty="0"/>
          </a:p>
        </p:txBody>
      </p:sp>
      <p:pic>
        <p:nvPicPr>
          <p:cNvPr id="13" name="Рисунок 12" descr="Изображение выглядит как текст, снимок экрана, число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89AEE55E-3C83-6C81-31D8-F1D7E9ECC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2879" y="2872589"/>
            <a:ext cx="3469841" cy="175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5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2D6496-0F8E-C8DB-7350-7F89766EBF0F}"/>
              </a:ext>
            </a:extLst>
          </p:cNvPr>
          <p:cNvSpPr txBox="1"/>
          <p:nvPr/>
        </p:nvSpPr>
        <p:spPr>
          <a:xfrm>
            <a:off x="377371" y="34873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Базовые </a:t>
            </a:r>
            <a:r>
              <a:rPr lang="en-US" b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DAX-</a:t>
            </a:r>
            <a:r>
              <a:rPr lang="ru-RU" b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формулы</a:t>
            </a: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56975BA8-9174-129C-D1E0-C2601EAC4E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754786"/>
              </p:ext>
            </p:extLst>
          </p:nvPr>
        </p:nvGraphicFramePr>
        <p:xfrm>
          <a:off x="5958415" y="798599"/>
          <a:ext cx="1796009" cy="289560"/>
        </p:xfrm>
        <a:graphic>
          <a:graphicData uri="http://schemas.openxmlformats.org/drawingml/2006/table">
            <a:tbl>
              <a:tblPr/>
              <a:tblGrid>
                <a:gridCol w="1796009">
                  <a:extLst>
                    <a:ext uri="{9D8B030D-6E8A-4147-A177-3AD203B41FA5}">
                      <a16:colId xmlns:a16="http://schemas.microsoft.com/office/drawing/2014/main" val="30445310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472C4"/>
                          </a:solidFill>
                          <a:effectLst/>
                        </a:rPr>
                        <a:t>SUM</a:t>
                      </a:r>
                      <a:r>
                        <a:rPr lang="en-US" dirty="0">
                          <a:effectLst/>
                        </a:rPr>
                        <a:t>(&lt;</a:t>
                      </a:r>
                      <a:r>
                        <a:rPr lang="ru-RU" dirty="0">
                          <a:effectLst/>
                        </a:rPr>
                        <a:t>столбец&gt;)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28269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E9814151-A6FE-AC6A-0A80-0453B5D756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477" y="764993"/>
            <a:ext cx="4731658" cy="6463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суммирует числа в столбце. Её аналог в Excel – формула 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Roboto" panose="02000000000000000000" pitchFamily="2" charset="0"/>
              </a:rPr>
              <a:t>СУММ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.</a:t>
            </a:r>
            <a:b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</a:b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Синтаксис формулы очень простой: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0889C3-9119-1326-0BF1-0E16C265FF8D}"/>
              </a:ext>
            </a:extLst>
          </p:cNvPr>
          <p:cNvSpPr txBox="1"/>
          <p:nvPr/>
        </p:nvSpPr>
        <p:spPr>
          <a:xfrm>
            <a:off x="377371" y="1700852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— это базовая формула, а всё потому что вычисления, связанные с цифрами, в DAX делаются с помощью мер. Нельзя просто так взять и обратиться к цифрам какого-то столбца напрямую. Придется это сделать с помощью какой-то агрегирующей формулы, чаще всего – с помощью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. Так что эта формула не только считает сумму, без нее в принципе мало какие расчёты работают )</a:t>
            </a:r>
            <a:endParaRPr lang="ru-RU" dirty="0"/>
          </a:p>
        </p:txBody>
      </p:sp>
      <p:pic>
        <p:nvPicPr>
          <p:cNvPr id="12" name="Рисунок 11" descr="Изображение выглядит как График, линия, диаграмма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0864F107-9D6E-F912-0BF8-FC326D02D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114" y="1560477"/>
            <a:ext cx="257175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341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4"/>
          <p:cNvSpPr txBox="1">
            <a:spLocks noGrp="1"/>
          </p:cNvSpPr>
          <p:nvPr>
            <p:ph type="title"/>
          </p:nvPr>
        </p:nvSpPr>
        <p:spPr>
          <a:xfrm>
            <a:off x="540000" y="2115750"/>
            <a:ext cx="8064000" cy="607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Ваши вопросы</a:t>
            </a:r>
            <a:endParaRPr/>
          </a:p>
        </p:txBody>
      </p:sp>
      <p:sp>
        <p:nvSpPr>
          <p:cNvPr id="465" name="Google Shape;465;p74"/>
          <p:cNvSpPr txBox="1">
            <a:spLocks noGrp="1"/>
          </p:cNvSpPr>
          <p:nvPr>
            <p:ph type="title" idx="2"/>
          </p:nvPr>
        </p:nvSpPr>
        <p:spPr>
          <a:xfrm>
            <a:off x="540000" y="2722950"/>
            <a:ext cx="8064000" cy="382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Вопросы по шестой лекции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94B5CD-4BD9-BE23-E8A7-1FEF9D0A48C7}"/>
              </a:ext>
            </a:extLst>
          </p:cNvPr>
          <p:cNvSpPr txBox="1"/>
          <p:nvPr/>
        </p:nvSpPr>
        <p:spPr>
          <a:xfrm>
            <a:off x="341086" y="269074"/>
            <a:ext cx="79901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BLANK</a:t>
            </a:r>
            <a:endParaRPr lang="ru-RU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Формула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BLANK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возвращает пустое значение. Пустое значение в DAX – это отсутствие значения, а не привычный нам в Excel 0 (ноль) или пустая строка («»).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Записывается формула очень просто: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F44201-9202-BA83-4A2C-548C38135A4F}"/>
              </a:ext>
            </a:extLst>
          </p:cNvPr>
          <p:cNvSpPr txBox="1"/>
          <p:nvPr/>
        </p:nvSpPr>
        <p:spPr>
          <a:xfrm>
            <a:off x="341086" y="122318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BLANK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()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3C3F7-DC34-77B7-61E5-CC5606C9A6A2}"/>
              </a:ext>
            </a:extLst>
          </p:cNvPr>
          <p:cNvSpPr txBox="1"/>
          <p:nvPr/>
        </p:nvSpPr>
        <p:spPr>
          <a:xfrm>
            <a:off x="341086" y="1530958"/>
            <a:ext cx="820782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Никаких аргументов у нее нет.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Формулы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BLANK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нет в Excel, но в вычислениях с DAX она используется очень часто. Для чего нужна формула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BLANK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? Она помогает скрыть в отчетах ненужные значения.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CDDCD1-9831-0C79-F2CA-268F41A048F9}"/>
              </a:ext>
            </a:extLst>
          </p:cNvPr>
          <p:cNvSpPr txBox="1"/>
          <p:nvPr/>
        </p:nvSpPr>
        <p:spPr>
          <a:xfrm>
            <a:off x="341085" y="2322846"/>
            <a:ext cx="83892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IF</a:t>
            </a:r>
            <a:endParaRPr lang="ru-RU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Формула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IF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– это логическая формула, аналог </a:t>
            </a:r>
            <a:r>
              <a:rPr lang="ru-RU" b="0" i="0" dirty="0">
                <a:solidFill>
                  <a:srgbClr val="008000"/>
                </a:solidFill>
                <a:effectLst/>
                <a:latin typeface="Roboto" panose="02000000000000000000" pitchFamily="2" charset="0"/>
              </a:rPr>
              <a:t>ЕСЛИ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в Excel. Она проверяет условие и, если условие выполнено, возвращает одно значение, иначе – другое значение.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Синтаксис формулы: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B46A64-070D-D6A9-6847-B000CD2A3BDA}"/>
              </a:ext>
            </a:extLst>
          </p:cNvPr>
          <p:cNvSpPr txBox="1"/>
          <p:nvPr/>
        </p:nvSpPr>
        <p:spPr>
          <a:xfrm>
            <a:off x="341086" y="3352509"/>
            <a:ext cx="60089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IF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(&lt;условие&gt;, &lt;значение если истина&gt;[, &lt;значение если ложь&gt;])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2230A8-728B-C832-E663-D37867534A52}"/>
              </a:ext>
            </a:extLst>
          </p:cNvPr>
          <p:cNvSpPr txBox="1"/>
          <p:nvPr/>
        </p:nvSpPr>
        <p:spPr>
          <a:xfrm>
            <a:off x="341085" y="3734132"/>
            <a:ext cx="547188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При всей важности формулы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IF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, используется она не так часто, как может показаться. Потому что во многих DAX-вычислениях её заменяют формулы фильтрации, о которых мы расскажем позже.</a:t>
            </a:r>
            <a:endParaRPr lang="ru-RU" dirty="0"/>
          </a:p>
        </p:txBody>
      </p:sp>
      <p:pic>
        <p:nvPicPr>
          <p:cNvPr id="18" name="Рисунок 17" descr="Изображение выглядит как текст, снимок экрана, число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222E53FB-B294-9154-7CF2-5F0C785A3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554" y="3099737"/>
            <a:ext cx="2097360" cy="177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74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786789BE-48B0-36F6-9C3C-3679360670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885772"/>
              </p:ext>
            </p:extLst>
          </p:nvPr>
        </p:nvGraphicFramePr>
        <p:xfrm>
          <a:off x="398356" y="2115027"/>
          <a:ext cx="6286500" cy="289560"/>
        </p:xfrm>
        <a:graphic>
          <a:graphicData uri="http://schemas.openxmlformats.org/drawingml/2006/table">
            <a:tbl>
              <a:tblPr/>
              <a:tblGrid>
                <a:gridCol w="6286500">
                  <a:extLst>
                    <a:ext uri="{9D8B030D-6E8A-4147-A177-3AD203B41FA5}">
                      <a16:colId xmlns:a16="http://schemas.microsoft.com/office/drawing/2014/main" val="23859637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4472C4"/>
                          </a:solidFill>
                          <a:effectLst/>
                        </a:rPr>
                        <a:t>DIVIDE</a:t>
                      </a:r>
                      <a:r>
                        <a:rPr lang="ru-RU" dirty="0">
                          <a:effectLst/>
                        </a:rPr>
                        <a:t>(&lt;числитель&gt;, &lt;знаменатель&gt; [, &lt;альтернативный результат&gt;])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951625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A5A5879D-1534-5444-BDEE-BBF2835B9A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356" y="162773"/>
            <a:ext cx="6381125" cy="17235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DIVIDE</a:t>
            </a:r>
            <a:endParaRPr kumimoji="0" lang="en-US" altLang="ru-RU" b="1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Формула 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DIVIDE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– формула для улучшенного деления.</a:t>
            </a:r>
            <a:b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</a:b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Несмотря на то, что в DAX есть привычный нам оператор деления / , формула 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DIVIDE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лучше. Она удобнее и в ней не надо делать проверку ошибки деления на ноль. Формула сама всё проверит и заменит ошибку на пустое значение.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Синтаксис формулы: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6" name="Рисунок 5" descr="Изображение выглядит как линия, текст, График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CB758DD2-A93F-D310-2AB5-D1D90B361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56" y="2633292"/>
            <a:ext cx="5428343" cy="212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610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D6096E-B39B-6267-554C-1B7BB7752DC0}"/>
              </a:ext>
            </a:extLst>
          </p:cNvPr>
          <p:cNvSpPr txBox="1"/>
          <p:nvPr/>
        </p:nvSpPr>
        <p:spPr>
          <a:xfrm>
            <a:off x="355599" y="225531"/>
            <a:ext cx="61758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MIN и MAX</a:t>
            </a:r>
            <a:endParaRPr lang="en-US" b="1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l"/>
            <a:endParaRPr lang="ru-RU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Формулы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MIN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и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MAX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– это агрегирующие формулы. Они находят минимальное и, соответственно, максимальное значение из столбца или из двух выражений (выражение должно вычислять единичное значение).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1AB5FD69-A111-3B09-9D9C-F03A0609F4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506472"/>
              </p:ext>
            </p:extLst>
          </p:nvPr>
        </p:nvGraphicFramePr>
        <p:xfrm>
          <a:off x="478064" y="1743143"/>
          <a:ext cx="6286500" cy="716280"/>
        </p:xfrm>
        <a:graphic>
          <a:graphicData uri="http://schemas.openxmlformats.org/drawingml/2006/table">
            <a:tbl>
              <a:tblPr/>
              <a:tblGrid>
                <a:gridCol w="3143250">
                  <a:extLst>
                    <a:ext uri="{9D8B030D-6E8A-4147-A177-3AD203B41FA5}">
                      <a16:colId xmlns:a16="http://schemas.microsoft.com/office/drawing/2014/main" val="3791002794"/>
                    </a:ext>
                  </a:extLst>
                </a:gridCol>
                <a:gridCol w="3143250">
                  <a:extLst>
                    <a:ext uri="{9D8B030D-6E8A-4147-A177-3AD203B41FA5}">
                      <a16:colId xmlns:a16="http://schemas.microsoft.com/office/drawing/2014/main" val="1158149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4472C4"/>
                          </a:solidFill>
                          <a:effectLst/>
                        </a:rPr>
                        <a:t>MIN</a:t>
                      </a:r>
                      <a:r>
                        <a:rPr lang="ru-RU">
                          <a:effectLst/>
                        </a:rPr>
                        <a:t>(&lt;столбец&gt;)</a:t>
                      </a:r>
                      <a:br>
                        <a:rPr lang="ru-RU">
                          <a:effectLst/>
                        </a:rPr>
                      </a:br>
                      <a:r>
                        <a:rPr lang="ru-RU">
                          <a:solidFill>
                            <a:srgbClr val="4472C4"/>
                          </a:solidFill>
                          <a:effectLst/>
                        </a:rPr>
                        <a:t>MIN</a:t>
                      </a:r>
                      <a:r>
                        <a:rPr lang="ru-RU">
                          <a:effectLst/>
                        </a:rPr>
                        <a:t>(&lt;выражение1&gt;, &lt;выражение2&gt;)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4472C4"/>
                          </a:solidFill>
                          <a:effectLst/>
                        </a:rPr>
                        <a:t>MAX</a:t>
                      </a:r>
                      <a:r>
                        <a:rPr lang="ru-RU" dirty="0">
                          <a:effectLst/>
                        </a:rPr>
                        <a:t>(&lt;столбец&gt;)</a:t>
                      </a:r>
                      <a:br>
                        <a:rPr lang="ru-RU" dirty="0">
                          <a:effectLst/>
                        </a:rPr>
                      </a:br>
                      <a:r>
                        <a:rPr lang="ru-RU" dirty="0">
                          <a:solidFill>
                            <a:srgbClr val="4472C4"/>
                          </a:solidFill>
                          <a:effectLst/>
                        </a:rPr>
                        <a:t>MAX</a:t>
                      </a:r>
                      <a:r>
                        <a:rPr lang="ru-RU" dirty="0">
                          <a:effectLst/>
                        </a:rPr>
                        <a:t>(&lt;выражение1&gt;, &lt;выражение2&gt;)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571402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84D1BFC-ED21-1743-8F30-DFE81671D235}"/>
              </a:ext>
            </a:extLst>
          </p:cNvPr>
          <p:cNvSpPr txBox="1"/>
          <p:nvPr/>
        </p:nvSpPr>
        <p:spPr>
          <a:xfrm>
            <a:off x="478064" y="2684078"/>
            <a:ext cx="637993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Если вы думаете, что эти формулы нужны для поиска наименьшего или наибольшего значения показателя, то вы правы. А еще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MIN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и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MAX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часто применяются в вычислениях, связанных с датами. То есть они вам точно пригодятся – выписываем и берем на вооружение!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90493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52E8D0D-41C8-EDF5-599B-2A8085126F83}"/>
              </a:ext>
            </a:extLst>
          </p:cNvPr>
          <p:cNvSpPr txBox="1"/>
          <p:nvPr/>
        </p:nvSpPr>
        <p:spPr>
          <a:xfrm>
            <a:off x="174171" y="217139"/>
            <a:ext cx="584925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DISTINCTCOUNT</a:t>
            </a:r>
            <a:endParaRPr lang="en-US" b="1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l"/>
            <a:endParaRPr lang="ru-RU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DISTINCTCOUNT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– полезная формула. Она подсчитывает количество уникальных значений в столбце таблицы.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Синтаксис формулы: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C9C78A12-9669-BA15-F0D3-1BC53561A1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5102669"/>
              </p:ext>
            </p:extLst>
          </p:nvPr>
        </p:nvGraphicFramePr>
        <p:xfrm>
          <a:off x="250371" y="1406118"/>
          <a:ext cx="4114800" cy="289560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16047059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472C4"/>
                          </a:solidFill>
                          <a:effectLst/>
                        </a:rPr>
                        <a:t>DISTINCTCOUNT</a:t>
                      </a:r>
                      <a:r>
                        <a:rPr lang="en-US" dirty="0">
                          <a:effectLst/>
                        </a:rPr>
                        <a:t>(&lt;</a:t>
                      </a:r>
                      <a:r>
                        <a:rPr lang="ru-RU" dirty="0">
                          <a:effectLst/>
                        </a:rPr>
                        <a:t>столбец&gt;)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91964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87512C7-9150-2A63-1BF2-6CC1BB38E41B}"/>
              </a:ext>
            </a:extLst>
          </p:cNvPr>
          <p:cNvSpPr txBox="1"/>
          <p:nvPr/>
        </p:nvSpPr>
        <p:spPr>
          <a:xfrm>
            <a:off x="174171" y="1886856"/>
            <a:ext cx="516708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COUNTROWS</a:t>
            </a:r>
            <a:endParaRPr lang="en-US" b="1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l"/>
            <a:endParaRPr lang="ru-RU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Формула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COUNTROWS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считает количество всех строк в таблице. В отличие от предыдущей формулы, она считает все подряд строки, а не только уникальные значения. С помощью этой формулы можно узнать, например, число всех транзакций за период.</a:t>
            </a:r>
          </a:p>
        </p:txBody>
      </p: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4CB02EB6-D844-5149-B69C-6D03D3F2C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048025"/>
              </p:ext>
            </p:extLst>
          </p:nvPr>
        </p:nvGraphicFramePr>
        <p:xfrm>
          <a:off x="250371" y="3592597"/>
          <a:ext cx="4114800" cy="289560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5198029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472C4"/>
                          </a:solidFill>
                          <a:effectLst/>
                        </a:rPr>
                        <a:t>COUNTROWS</a:t>
                      </a:r>
                      <a:r>
                        <a:rPr lang="en-US" dirty="0">
                          <a:effectLst/>
                        </a:rPr>
                        <a:t>(&lt;</a:t>
                      </a:r>
                      <a:r>
                        <a:rPr lang="ru-RU" dirty="0">
                          <a:effectLst/>
                        </a:rPr>
                        <a:t>таблица&gt;)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11292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05D01D7-CCD6-6164-6C90-8FC6D02DD785}"/>
              </a:ext>
            </a:extLst>
          </p:cNvPr>
          <p:cNvSpPr txBox="1"/>
          <p:nvPr/>
        </p:nvSpPr>
        <p:spPr>
          <a:xfrm>
            <a:off x="214084" y="3987460"/>
            <a:ext cx="539568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COUNTROWS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умеет считать строки не только в простой таблице, но и в таблице, заданной каким-то выражением, например, с помощью фильтрации. Для подсчета пустых ячеек используется формула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COUNTBLANK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.</a:t>
            </a:r>
            <a:endParaRPr lang="ru-RU" dirty="0"/>
          </a:p>
        </p:txBody>
      </p:sp>
      <p:pic>
        <p:nvPicPr>
          <p:cNvPr id="12" name="Рисунок 11" descr="Изображение выглядит как текст, снимок экрана, Шрифт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03358968-9D51-E48A-5D33-34D599884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2890" y="201933"/>
            <a:ext cx="2595109" cy="2195861"/>
          </a:xfrm>
          <a:prstGeom prst="rect">
            <a:avLst/>
          </a:prstGeom>
        </p:spPr>
      </p:pic>
      <p:pic>
        <p:nvPicPr>
          <p:cNvPr id="14" name="Рисунок 13" descr="Изображение выглядит как текст, График, диаграмма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4E7EBC09-76F9-0121-26C0-C5F113D95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258" y="2571750"/>
            <a:ext cx="2562741" cy="216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343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C8C570-990F-AAD9-00A1-25DD908335B4}"/>
              </a:ext>
            </a:extLst>
          </p:cNvPr>
          <p:cNvSpPr txBox="1"/>
          <p:nvPr/>
        </p:nvSpPr>
        <p:spPr>
          <a:xfrm>
            <a:off x="384628" y="19808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Функции агрегирования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940571-8395-725F-1968-C6461DE5A831}"/>
              </a:ext>
            </a:extLst>
          </p:cNvPr>
          <p:cNvSpPr txBox="1"/>
          <p:nvPr/>
        </p:nvSpPr>
        <p:spPr>
          <a:xfrm>
            <a:off x="435428" y="638053"/>
            <a:ext cx="689428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DAX-формулах для обращения к данным нужно писать формулы агрегирования, такие как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,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MAX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и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MIN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. Также часто встречаются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AVERAGE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и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COUNT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– среднее и количество.</a:t>
            </a:r>
            <a:endParaRPr lang="ru-RU" dirty="0"/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21A64961-45DA-63AE-525E-BD00421A49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6573391"/>
              </p:ext>
            </p:extLst>
          </p:nvPr>
        </p:nvGraphicFramePr>
        <p:xfrm>
          <a:off x="435428" y="1602704"/>
          <a:ext cx="6286501" cy="2164080"/>
        </p:xfrm>
        <a:graphic>
          <a:graphicData uri="http://schemas.openxmlformats.org/drawingml/2006/table">
            <a:tbl>
              <a:tblPr/>
              <a:tblGrid>
                <a:gridCol w="1149269">
                  <a:extLst>
                    <a:ext uri="{9D8B030D-6E8A-4147-A177-3AD203B41FA5}">
                      <a16:colId xmlns:a16="http://schemas.microsoft.com/office/drawing/2014/main" val="748059657"/>
                    </a:ext>
                  </a:extLst>
                </a:gridCol>
                <a:gridCol w="1540020">
                  <a:extLst>
                    <a:ext uri="{9D8B030D-6E8A-4147-A177-3AD203B41FA5}">
                      <a16:colId xmlns:a16="http://schemas.microsoft.com/office/drawing/2014/main" val="30300420"/>
                    </a:ext>
                  </a:extLst>
                </a:gridCol>
                <a:gridCol w="1631962">
                  <a:extLst>
                    <a:ext uri="{9D8B030D-6E8A-4147-A177-3AD203B41FA5}">
                      <a16:colId xmlns:a16="http://schemas.microsoft.com/office/drawing/2014/main" val="2345033234"/>
                    </a:ext>
                  </a:extLst>
                </a:gridCol>
                <a:gridCol w="1965250">
                  <a:extLst>
                    <a:ext uri="{9D8B030D-6E8A-4147-A177-3AD203B41FA5}">
                      <a16:colId xmlns:a16="http://schemas.microsoft.com/office/drawing/2014/main" val="40333618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Что считать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Вычисления по таблице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Вычисления для непустых значений (</a:t>
                      </a:r>
                      <a:r>
                        <a:rPr lang="ru-RU" b="1">
                          <a:effectLst/>
                        </a:rPr>
                        <a:t>A</a:t>
                      </a:r>
                      <a:r>
                        <a:rPr lang="ru-RU">
                          <a:effectLst/>
                        </a:rPr>
                        <a:t>)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Вычисления для каждой</a:t>
                      </a:r>
                      <a:br>
                        <a:rPr lang="ru-RU">
                          <a:effectLst/>
                        </a:rPr>
                      </a:br>
                      <a:r>
                        <a:rPr lang="ru-RU">
                          <a:effectLst/>
                        </a:rPr>
                        <a:t>строки таблицы (</a:t>
                      </a:r>
                      <a:r>
                        <a:rPr lang="ru-RU" b="1">
                          <a:effectLst/>
                        </a:rPr>
                        <a:t>Х</a:t>
                      </a:r>
                      <a:r>
                        <a:rPr lang="ru-RU">
                          <a:effectLst/>
                        </a:rPr>
                        <a:t>)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364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Сумма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SUM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SUM</a:t>
                      </a:r>
                      <a:r>
                        <a:rPr lang="en-US" b="1">
                          <a:solidFill>
                            <a:srgbClr val="4472C4"/>
                          </a:solidFill>
                          <a:effectLst/>
                        </a:rPr>
                        <a:t>X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4068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Среднее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AVERAGE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AVERAGE</a:t>
                      </a:r>
                      <a:r>
                        <a:rPr lang="en-US" b="1">
                          <a:solidFill>
                            <a:srgbClr val="4472C4"/>
                          </a:solidFill>
                          <a:effectLst/>
                        </a:rPr>
                        <a:t>A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AVERAGE</a:t>
                      </a:r>
                      <a:r>
                        <a:rPr lang="en-US" b="1">
                          <a:solidFill>
                            <a:srgbClr val="4472C4"/>
                          </a:solidFill>
                          <a:effectLst/>
                        </a:rPr>
                        <a:t>X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583048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Максимум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MAX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MAX</a:t>
                      </a:r>
                      <a:r>
                        <a:rPr lang="en-US" b="1">
                          <a:solidFill>
                            <a:srgbClr val="4472C4"/>
                          </a:solidFill>
                          <a:effectLst/>
                        </a:rPr>
                        <a:t>A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MAX</a:t>
                      </a:r>
                      <a:r>
                        <a:rPr lang="en-US" b="1">
                          <a:solidFill>
                            <a:srgbClr val="4472C4"/>
                          </a:solidFill>
                          <a:effectLst/>
                        </a:rPr>
                        <a:t>X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0752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Минимум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MIN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MIN</a:t>
                      </a:r>
                      <a:r>
                        <a:rPr lang="en-US" b="1">
                          <a:solidFill>
                            <a:srgbClr val="4472C4"/>
                          </a:solidFill>
                          <a:effectLst/>
                        </a:rPr>
                        <a:t>A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MIN</a:t>
                      </a:r>
                      <a:r>
                        <a:rPr lang="en-US" b="1">
                          <a:solidFill>
                            <a:srgbClr val="4472C4"/>
                          </a:solidFill>
                          <a:effectLst/>
                        </a:rPr>
                        <a:t>X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450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Количество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COUNT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COUNT</a:t>
                      </a:r>
                      <a:r>
                        <a:rPr lang="en-US" b="1">
                          <a:solidFill>
                            <a:srgbClr val="4472C4"/>
                          </a:solidFill>
                          <a:effectLst/>
                        </a:rPr>
                        <a:t>A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472C4"/>
                          </a:solidFill>
                          <a:effectLst/>
                        </a:rPr>
                        <a:t>COUNT</a:t>
                      </a:r>
                      <a:r>
                        <a:rPr lang="en-US" b="1" dirty="0">
                          <a:solidFill>
                            <a:srgbClr val="4472C4"/>
                          </a:solidFill>
                          <a:effectLst/>
                        </a:rPr>
                        <a:t>X</a:t>
                      </a:r>
                      <a:endParaRPr lang="en-US" dirty="0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991648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9A7E70DC-2F6A-CB2B-8561-BDE294E34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628" y="4172857"/>
            <a:ext cx="9144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Для чего нужны построчные вычисления в формулах с «X»? Если создать меру так:</a:t>
            </a:r>
            <a:b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</a:b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Мера = 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Данные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[Цена]) * 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Данные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[Количество]), вычисления будут некорректные.</a:t>
            </a:r>
            <a:endParaRPr kumimoji="0" lang="ru-RU" altLang="ru-RU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Необходимы вычисления по строкам:</a:t>
            </a:r>
            <a:b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</a:b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Мера = 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SUMX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Данные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; [Цена] * [Количество])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3439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CB271E-5075-1F14-B3EC-628C9C9583B1}"/>
              </a:ext>
            </a:extLst>
          </p:cNvPr>
          <p:cNvSpPr txBox="1"/>
          <p:nvPr/>
        </p:nvSpPr>
        <p:spPr>
          <a:xfrm>
            <a:off x="362857" y="24888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Логические функции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E6E30E8C-BF43-107A-F991-4AC7122F8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0690886"/>
              </p:ext>
            </p:extLst>
          </p:nvPr>
        </p:nvGraphicFramePr>
        <p:xfrm>
          <a:off x="459821" y="695098"/>
          <a:ext cx="6644923" cy="3262311"/>
        </p:xfrm>
        <a:graphic>
          <a:graphicData uri="http://schemas.openxmlformats.org/drawingml/2006/table">
            <a:tbl>
              <a:tblPr/>
              <a:tblGrid>
                <a:gridCol w="1107487">
                  <a:extLst>
                    <a:ext uri="{9D8B030D-6E8A-4147-A177-3AD203B41FA5}">
                      <a16:colId xmlns:a16="http://schemas.microsoft.com/office/drawing/2014/main" val="2130642510"/>
                    </a:ext>
                  </a:extLst>
                </a:gridCol>
                <a:gridCol w="3876205">
                  <a:extLst>
                    <a:ext uri="{9D8B030D-6E8A-4147-A177-3AD203B41FA5}">
                      <a16:colId xmlns:a16="http://schemas.microsoft.com/office/drawing/2014/main" val="2718894140"/>
                    </a:ext>
                  </a:extLst>
                </a:gridCol>
                <a:gridCol w="1661231">
                  <a:extLst>
                    <a:ext uri="{9D8B030D-6E8A-4147-A177-3AD203B41FA5}">
                      <a16:colId xmlns:a16="http://schemas.microsoft.com/office/drawing/2014/main" val="3367929726"/>
                    </a:ext>
                  </a:extLst>
                </a:gridCol>
              </a:tblGrid>
              <a:tr h="484938"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Формула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Что делает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Похожая формула </a:t>
                      </a:r>
                      <a:r>
                        <a:rPr lang="en-US" sz="1200">
                          <a:solidFill>
                            <a:srgbClr val="999999"/>
                          </a:solidFill>
                          <a:effectLst/>
                        </a:rPr>
                        <a:t>Excel</a:t>
                      </a:r>
                      <a:endParaRPr lang="en-US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904352"/>
                  </a:ext>
                </a:extLst>
              </a:tr>
              <a:tr h="27920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IF</a:t>
                      </a:r>
                      <a:endParaRPr lang="en-US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проверка выполнения условия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ЕСЛИ</a:t>
                      </a:r>
                      <a:endParaRPr lang="ru-RU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682839"/>
                  </a:ext>
                </a:extLst>
              </a:tr>
              <a:tr h="27920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AND</a:t>
                      </a:r>
                      <a:r>
                        <a:rPr lang="en-US" sz="1200">
                          <a:effectLst/>
                        </a:rPr>
                        <a:t>, &amp;&amp;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проверяет, все ли аргументы истинные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И</a:t>
                      </a:r>
                      <a:endParaRPr lang="ru-RU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133704"/>
                  </a:ext>
                </a:extLst>
              </a:tr>
              <a:tr h="48493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OR</a:t>
                      </a:r>
                      <a:r>
                        <a:rPr lang="en-US" sz="1200">
                          <a:effectLst/>
                        </a:rPr>
                        <a:t>, ||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проверяет, есть ли хотя бы один аргумент, равный TRUE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ИЛИ</a:t>
                      </a:r>
                      <a:endParaRPr lang="ru-RU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113330"/>
                  </a:ext>
                </a:extLst>
              </a:tr>
              <a:tr h="48493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NOT</a:t>
                      </a:r>
                      <a:endParaRPr lang="en-US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меняет логическое значение на противоположное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НЕ</a:t>
                      </a:r>
                      <a:endParaRPr lang="ru-RU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15973"/>
                  </a:ext>
                </a:extLst>
              </a:tr>
              <a:tr h="48493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TRUE</a:t>
                      </a:r>
                      <a:r>
                        <a:rPr lang="en-US" sz="1200">
                          <a:effectLst/>
                        </a:rPr>
                        <a:t>, </a:t>
                      </a:r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FALSE</a:t>
                      </a:r>
                      <a:endParaRPr lang="en-US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значения Истина и Ложь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ИСТИНА, ЛОЖЬ</a:t>
                      </a:r>
                      <a:endParaRPr lang="ru-RU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112196"/>
                  </a:ext>
                </a:extLst>
              </a:tr>
              <a:tr h="27920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IFERROR</a:t>
                      </a:r>
                      <a:endParaRPr lang="en-US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проверяет, нет ли ошибки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ЕСЛИОШИБКА</a:t>
                      </a:r>
                      <a:endParaRPr lang="ru-RU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665054"/>
                  </a:ext>
                </a:extLst>
              </a:tr>
              <a:tr h="48493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SWITCH</a:t>
                      </a:r>
                      <a:endParaRPr lang="en-US" sz="120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аналог формулы </a:t>
                      </a:r>
                      <a:r>
                        <a:rPr lang="ru-RU" sz="1200" dirty="0">
                          <a:solidFill>
                            <a:srgbClr val="4472C4"/>
                          </a:solidFill>
                          <a:effectLst/>
                        </a:rPr>
                        <a:t>IF</a:t>
                      </a:r>
                      <a:r>
                        <a:rPr lang="ru-RU" sz="1200" dirty="0">
                          <a:effectLst/>
                        </a:rPr>
                        <a:t>, более удобный для множественных условий</a:t>
                      </a: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rgbClr val="999999"/>
                          </a:solidFill>
                          <a:effectLst/>
                        </a:rPr>
                        <a:t>ВЫБОР</a:t>
                      </a:r>
                      <a:endParaRPr lang="ru-RU" sz="1200" dirty="0">
                        <a:effectLst/>
                      </a:endParaRPr>
                    </a:p>
                  </a:txBody>
                  <a:tcPr marL="36738" marR="73475" marT="36738" marB="36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663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F3052C5-9320-22C0-6DE1-2688DEC078ED}"/>
              </a:ext>
            </a:extLst>
          </p:cNvPr>
          <p:cNvSpPr txBox="1"/>
          <p:nvPr/>
        </p:nvSpPr>
        <p:spPr>
          <a:xfrm>
            <a:off x="362857" y="3971348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Если формула в некоторых случаях выдает ошибку, ее можно «перехватить» с помощью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IFERROR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. Хотя лучше сразу проверять данные на ошибки — до выполнения расчетов.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14A6F6-46AE-9873-3B60-6EA9292CA0EE}"/>
              </a:ext>
            </a:extLst>
          </p:cNvPr>
          <p:cNvSpPr txBox="1"/>
          <p:nvPr/>
        </p:nvSpPr>
        <p:spPr>
          <a:xfrm>
            <a:off x="5214258" y="4037790"/>
            <a:ext cx="37809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БезОшибки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=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IFERROR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 [Цена] * [Количество] ; </a:t>
            </a:r>
            <a:r>
              <a:rPr lang="ru-RU" b="0" i="0" dirty="0">
                <a:solidFill>
                  <a:srgbClr val="4472C4"/>
                </a:solidFill>
                <a:effectLst/>
                <a:latin typeface="Roboto" panose="02000000000000000000" pitchFamily="2" charset="0"/>
              </a:rPr>
              <a:t>BLANK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() 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52153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F1CF2-9883-03AB-4C85-5A65EA1AD675}"/>
              </a:ext>
            </a:extLst>
          </p:cNvPr>
          <p:cNvSpPr txBox="1"/>
          <p:nvPr/>
        </p:nvSpPr>
        <p:spPr>
          <a:xfrm>
            <a:off x="246743" y="17631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Математические функции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EDB23BE2-ADD3-4B48-6812-EC72CA472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69538"/>
              </p:ext>
            </p:extLst>
          </p:nvPr>
        </p:nvGraphicFramePr>
        <p:xfrm>
          <a:off x="320086" y="680584"/>
          <a:ext cx="7670027" cy="3485016"/>
        </p:xfrm>
        <a:graphic>
          <a:graphicData uri="http://schemas.openxmlformats.org/drawingml/2006/table">
            <a:tbl>
              <a:tblPr/>
              <a:tblGrid>
                <a:gridCol w="1392600">
                  <a:extLst>
                    <a:ext uri="{9D8B030D-6E8A-4147-A177-3AD203B41FA5}">
                      <a16:colId xmlns:a16="http://schemas.microsoft.com/office/drawing/2014/main" val="2341208753"/>
                    </a:ext>
                  </a:extLst>
                </a:gridCol>
                <a:gridCol w="4359920">
                  <a:extLst>
                    <a:ext uri="{9D8B030D-6E8A-4147-A177-3AD203B41FA5}">
                      <a16:colId xmlns:a16="http://schemas.microsoft.com/office/drawing/2014/main" val="846058572"/>
                    </a:ext>
                  </a:extLst>
                </a:gridCol>
                <a:gridCol w="1917507">
                  <a:extLst>
                    <a:ext uri="{9D8B030D-6E8A-4147-A177-3AD203B41FA5}">
                      <a16:colId xmlns:a16="http://schemas.microsoft.com/office/drawing/2014/main" val="3985420541"/>
                    </a:ext>
                  </a:extLst>
                </a:gridCol>
              </a:tblGrid>
              <a:tr h="467502"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Формула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Что делает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Похожая формула </a:t>
                      </a:r>
                      <a:r>
                        <a:rPr lang="en-US" sz="1200">
                          <a:solidFill>
                            <a:srgbClr val="999999"/>
                          </a:solidFill>
                          <a:effectLst/>
                        </a:rPr>
                        <a:t>Excel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54735"/>
                  </a:ext>
                </a:extLst>
              </a:tr>
              <a:tr h="26916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ABS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находит модуль числа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999999"/>
                          </a:solidFill>
                          <a:effectLst/>
                        </a:rPr>
                        <a:t>ABS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606939"/>
                  </a:ext>
                </a:extLst>
              </a:tr>
              <a:tr h="26916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SIGN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определяет знак числа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ЗНАК</a:t>
                      </a:r>
                      <a:endParaRPr lang="ru-RU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9351260"/>
                  </a:ext>
                </a:extLst>
              </a:tr>
              <a:tr h="26916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POWER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возведение в степень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СТЕПЕНЬ</a:t>
                      </a:r>
                      <a:endParaRPr lang="ru-RU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505463"/>
                  </a:ext>
                </a:extLst>
              </a:tr>
              <a:tr h="26916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SQRT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находит квадратный корень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КОРЕНЬ</a:t>
                      </a:r>
                      <a:endParaRPr lang="ru-RU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08020"/>
                  </a:ext>
                </a:extLst>
              </a:tr>
              <a:tr h="26916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QUOTIENT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возвращает только целую часть деления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ОТБР</a:t>
                      </a:r>
                      <a:endParaRPr lang="ru-RU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194072"/>
                  </a:ext>
                </a:extLst>
              </a:tr>
              <a:tr h="467502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RANDBETWEEN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возвращает случайное число в диапазоне между двумя числами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СЛУЧМЕЖДУ</a:t>
                      </a:r>
                      <a:endParaRPr lang="ru-RU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218836"/>
                  </a:ext>
                </a:extLst>
              </a:tr>
              <a:tr h="467502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ROUND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округление до заданного числа десятичных разрядов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ОКРУГЛ</a:t>
                      </a:r>
                      <a:endParaRPr lang="ru-RU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160369"/>
                  </a:ext>
                </a:extLst>
              </a:tr>
              <a:tr h="269168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ROUNDUP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округление в большую сторону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ОКРУГЛВВЕРХ</a:t>
                      </a:r>
                      <a:endParaRPr lang="ru-RU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908466"/>
                  </a:ext>
                </a:extLst>
              </a:tr>
              <a:tr h="467502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ROUNDDOWN</a:t>
                      </a:r>
                      <a:endParaRPr lang="en-US" sz="120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округление в меньшую сторону</a:t>
                      </a: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rgbClr val="999999"/>
                          </a:solidFill>
                          <a:effectLst/>
                        </a:rPr>
                        <a:t>ОКРУГЛВНИЗ</a:t>
                      </a:r>
                      <a:endParaRPr lang="ru-RU" sz="1200" dirty="0">
                        <a:effectLst/>
                      </a:endParaRPr>
                    </a:p>
                  </a:txBody>
                  <a:tcPr marL="33154" marR="66307" marT="33154" marB="33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9223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0245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C99AB7-D54C-A871-29D7-91D9B540AE4C}"/>
              </a:ext>
            </a:extLst>
          </p:cNvPr>
          <p:cNvSpPr txBox="1"/>
          <p:nvPr/>
        </p:nvSpPr>
        <p:spPr>
          <a:xfrm>
            <a:off x="275771" y="24162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Текстовые функции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3C52D976-0A74-C029-B635-9E1FD51D27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55455"/>
              </p:ext>
            </p:extLst>
          </p:nvPr>
        </p:nvGraphicFramePr>
        <p:xfrm>
          <a:off x="373756" y="691325"/>
          <a:ext cx="7362357" cy="3840146"/>
        </p:xfrm>
        <a:graphic>
          <a:graphicData uri="http://schemas.openxmlformats.org/drawingml/2006/table">
            <a:tbl>
              <a:tblPr/>
              <a:tblGrid>
                <a:gridCol w="1469558">
                  <a:extLst>
                    <a:ext uri="{9D8B030D-6E8A-4147-A177-3AD203B41FA5}">
                      <a16:colId xmlns:a16="http://schemas.microsoft.com/office/drawing/2014/main" val="1406023479"/>
                    </a:ext>
                  </a:extLst>
                </a:gridCol>
                <a:gridCol w="4052210">
                  <a:extLst>
                    <a:ext uri="{9D8B030D-6E8A-4147-A177-3AD203B41FA5}">
                      <a16:colId xmlns:a16="http://schemas.microsoft.com/office/drawing/2014/main" val="3479524412"/>
                    </a:ext>
                  </a:extLst>
                </a:gridCol>
                <a:gridCol w="1840589">
                  <a:extLst>
                    <a:ext uri="{9D8B030D-6E8A-4147-A177-3AD203B41FA5}">
                      <a16:colId xmlns:a16="http://schemas.microsoft.com/office/drawing/2014/main" val="3989683094"/>
                    </a:ext>
                  </a:extLst>
                </a:gridCol>
              </a:tblGrid>
              <a:tr h="317570">
                <a:tc>
                  <a:txBody>
                    <a:bodyPr/>
                    <a:lstStyle/>
                    <a:p>
                      <a:r>
                        <a:rPr lang="ru-RU" sz="1200" b="1">
                          <a:effectLst/>
                        </a:rPr>
                        <a:t>Формула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effectLst/>
                        </a:rPr>
                        <a:t>Что делает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solidFill>
                            <a:srgbClr val="999999"/>
                          </a:solidFill>
                          <a:effectLst/>
                        </a:rPr>
                        <a:t>Похожая формула </a:t>
                      </a:r>
                      <a:r>
                        <a:rPr lang="en-US" sz="1200" b="1" dirty="0">
                          <a:solidFill>
                            <a:srgbClr val="999999"/>
                          </a:solidFill>
                          <a:effectLst/>
                        </a:rPr>
                        <a:t>Excel</a:t>
                      </a:r>
                      <a:endParaRPr lang="en-US" sz="1200" b="1" dirty="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866750"/>
                  </a:ext>
                </a:extLst>
              </a:tr>
              <a:tr h="85647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CONCATENATE</a:t>
                      </a:r>
                      <a:r>
                        <a:rPr lang="en-US" sz="1200">
                          <a:effectLst/>
                        </a:rPr>
                        <a:t>, </a:t>
                      </a:r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CONCATENATEX</a:t>
                      </a:r>
                      <a:r>
                        <a:rPr lang="en-US" sz="1200">
                          <a:effectLst/>
                        </a:rPr>
                        <a:t> </a:t>
                      </a:r>
                      <a:r>
                        <a:rPr lang="ru-RU" sz="1200">
                          <a:effectLst/>
                        </a:rPr>
                        <a:t>и оператор &amp;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объединяет текстовые строки в одну, оператор &amp; используется для объединения строк текста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СЦЕПИТЬ, ОБЪЕДИНИТЬ и &amp;</a:t>
                      </a:r>
                      <a:endParaRPr lang="ru-RU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251957"/>
                  </a:ext>
                </a:extLst>
              </a:tr>
              <a:tr h="182843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TRIM</a:t>
                      </a:r>
                      <a:endParaRPr lang="en-US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удаляет лишние пробелы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СЖПРОБЕЛЫ</a:t>
                      </a:r>
                      <a:endParaRPr lang="ru-RU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578150"/>
                  </a:ext>
                </a:extLst>
              </a:tr>
              <a:tr h="317570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LOWER</a:t>
                      </a:r>
                      <a:r>
                        <a:rPr lang="en-US" sz="1200">
                          <a:effectLst/>
                        </a:rPr>
                        <a:t> </a:t>
                      </a:r>
                      <a:r>
                        <a:rPr lang="ru-RU" sz="1200">
                          <a:effectLst/>
                        </a:rPr>
                        <a:t>и </a:t>
                      </a:r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UPPER</a:t>
                      </a:r>
                      <a:endParaRPr lang="en-US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преобразует все буквы в строке в строчные / прописные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СТРОЧН и ПРОПИСН</a:t>
                      </a:r>
                      <a:endParaRPr lang="ru-RU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720989"/>
                  </a:ext>
                </a:extLst>
              </a:tr>
              <a:tr h="317570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LEFT</a:t>
                      </a:r>
                      <a:r>
                        <a:rPr lang="en-US" sz="1200">
                          <a:effectLst/>
                        </a:rPr>
                        <a:t> </a:t>
                      </a:r>
                      <a:r>
                        <a:rPr lang="ru-RU" sz="1200">
                          <a:effectLst/>
                        </a:rPr>
                        <a:t>и </a:t>
                      </a:r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RIGHT</a:t>
                      </a:r>
                      <a:endParaRPr lang="en-US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возвращает указанное количество символов с начала (конца) строки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ЛЕВСИМВ и ПРАВСИМВ</a:t>
                      </a:r>
                      <a:endParaRPr lang="ru-RU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0070637"/>
                  </a:ext>
                </a:extLst>
              </a:tr>
              <a:tr h="182843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LEN</a:t>
                      </a:r>
                      <a:endParaRPr lang="en-US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возвращает число символов в строке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ДЛСТР</a:t>
                      </a:r>
                      <a:endParaRPr lang="ru-RU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955890"/>
                  </a:ext>
                </a:extLst>
              </a:tr>
              <a:tr h="45229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FIND</a:t>
                      </a:r>
                      <a:r>
                        <a:rPr lang="en-US" sz="1200">
                          <a:effectLst/>
                        </a:rPr>
                        <a:t> </a:t>
                      </a:r>
                      <a:r>
                        <a:rPr lang="ru-RU" sz="1200">
                          <a:effectLst/>
                        </a:rPr>
                        <a:t>и </a:t>
                      </a:r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SEARCH</a:t>
                      </a:r>
                      <a:endParaRPr lang="en-US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возвращает номер начальной позиции искомого текста в строке (с учетом или без учета регистра)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НАЙТИ и ПОИСК</a:t>
                      </a:r>
                      <a:endParaRPr lang="ru-RU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00905"/>
                  </a:ext>
                </a:extLst>
              </a:tr>
              <a:tr h="317570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MID</a:t>
                      </a:r>
                      <a:endParaRPr lang="en-US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возвращает строку из текста по начальной позиции и длине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solidFill>
                            <a:srgbClr val="999999"/>
                          </a:solidFill>
                          <a:effectLst/>
                        </a:rPr>
                        <a:t>ПСТР</a:t>
                      </a:r>
                      <a:endParaRPr lang="ru-RU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039649"/>
                  </a:ext>
                </a:extLst>
              </a:tr>
              <a:tr h="317570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4472C4"/>
                          </a:solidFill>
                          <a:effectLst/>
                        </a:rPr>
                        <a:t>FORMAT</a:t>
                      </a:r>
                      <a:endParaRPr lang="en-US" sz="120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преобразует значение в текст в соответствии с указанным форматом</a:t>
                      </a: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rgbClr val="999999"/>
                          </a:solidFill>
                          <a:effectLst/>
                        </a:rPr>
                        <a:t>ТЕКСТ</a:t>
                      </a:r>
                      <a:endParaRPr lang="ru-RU" sz="1200" dirty="0">
                        <a:effectLst/>
                      </a:endParaRPr>
                    </a:p>
                  </a:txBody>
                  <a:tcPr marL="24058" marR="48117" marT="24058" marB="2405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3632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30619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B10BA3-8E9F-1434-61B2-C10E9902578B}"/>
              </a:ext>
            </a:extLst>
          </p:cNvPr>
          <p:cNvSpPr txBox="1"/>
          <p:nvPr/>
        </p:nvSpPr>
        <p:spPr>
          <a:xfrm>
            <a:off x="312057" y="24162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Функции для работы с датами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49020121-24FE-B7CB-3F74-D01B6A2FFD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730212"/>
              </p:ext>
            </p:extLst>
          </p:nvPr>
        </p:nvGraphicFramePr>
        <p:xfrm>
          <a:off x="369207" y="690494"/>
          <a:ext cx="7374164" cy="3286420"/>
        </p:xfrm>
        <a:graphic>
          <a:graphicData uri="http://schemas.openxmlformats.org/drawingml/2006/table">
            <a:tbl>
              <a:tblPr/>
              <a:tblGrid>
                <a:gridCol w="1408793">
                  <a:extLst>
                    <a:ext uri="{9D8B030D-6E8A-4147-A177-3AD203B41FA5}">
                      <a16:colId xmlns:a16="http://schemas.microsoft.com/office/drawing/2014/main" val="158819546"/>
                    </a:ext>
                  </a:extLst>
                </a:gridCol>
                <a:gridCol w="4121830">
                  <a:extLst>
                    <a:ext uri="{9D8B030D-6E8A-4147-A177-3AD203B41FA5}">
                      <a16:colId xmlns:a16="http://schemas.microsoft.com/office/drawing/2014/main" val="3152274233"/>
                    </a:ext>
                  </a:extLst>
                </a:gridCol>
                <a:gridCol w="1843541">
                  <a:extLst>
                    <a:ext uri="{9D8B030D-6E8A-4147-A177-3AD203B41FA5}">
                      <a16:colId xmlns:a16="http://schemas.microsoft.com/office/drawing/2014/main" val="3026877393"/>
                    </a:ext>
                  </a:extLst>
                </a:gridCol>
              </a:tblGrid>
              <a:tr h="521403"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Формула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Что делает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999999"/>
                          </a:solidFill>
                          <a:effectLst/>
                        </a:rPr>
                        <a:t>Похожая формула </a:t>
                      </a:r>
                      <a:r>
                        <a:rPr lang="en-US">
                          <a:solidFill>
                            <a:srgbClr val="999999"/>
                          </a:solidFill>
                          <a:effectLst/>
                        </a:rPr>
                        <a:t>Excel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812422"/>
                  </a:ext>
                </a:extLst>
              </a:tr>
              <a:tr h="30020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TODAY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определяет сегодняшнюю дату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999999"/>
                          </a:solidFill>
                          <a:effectLst/>
                        </a:rPr>
                        <a:t>СЕГОДНЯ</a:t>
                      </a:r>
                      <a:endParaRPr lang="ru-RU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2567004"/>
                  </a:ext>
                </a:extLst>
              </a:tr>
              <a:tr h="30020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DATE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возвращает заданную дату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999999"/>
                          </a:solidFill>
                          <a:effectLst/>
                        </a:rPr>
                        <a:t>ДАТА</a:t>
                      </a:r>
                      <a:endParaRPr lang="ru-RU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171583"/>
                  </a:ext>
                </a:extLst>
              </a:tr>
              <a:tr h="52140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DAY</a:t>
                      </a:r>
                      <a:r>
                        <a:rPr lang="en-US">
                          <a:effectLst/>
                        </a:rPr>
                        <a:t>, </a:t>
                      </a:r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MONTH</a:t>
                      </a:r>
                      <a:r>
                        <a:rPr lang="en-US">
                          <a:effectLst/>
                        </a:rPr>
                        <a:t>, </a:t>
                      </a:r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YEAR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вычисляет день, месяц, год для заданной даты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999999"/>
                          </a:solidFill>
                          <a:effectLst/>
                        </a:rPr>
                        <a:t>ДЕНЬ, МЕСЯЦ, ГОД</a:t>
                      </a:r>
                      <a:endParaRPr lang="ru-RU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8118170"/>
                  </a:ext>
                </a:extLst>
              </a:tr>
              <a:tr h="30020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WEEKDAY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возвращает номер дня недели, от 1 до 7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999999"/>
                          </a:solidFill>
                          <a:effectLst/>
                        </a:rPr>
                        <a:t>ДЕНЬНЕД</a:t>
                      </a:r>
                      <a:endParaRPr lang="ru-RU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9024317"/>
                  </a:ext>
                </a:extLst>
              </a:tr>
              <a:tr h="30020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WEEKNUM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определяет номер недели в году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999999"/>
                          </a:solidFill>
                          <a:effectLst/>
                        </a:rPr>
                        <a:t>НОМНЕДЕЛИ</a:t>
                      </a:r>
                      <a:endParaRPr lang="ru-RU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934902"/>
                  </a:ext>
                </a:extLst>
              </a:tr>
              <a:tr h="52140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EDATE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находит дату через указанное число месяцев от заданной даты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999999"/>
                          </a:solidFill>
                          <a:effectLst/>
                        </a:rPr>
                        <a:t>ДАТАМЕС</a:t>
                      </a:r>
                      <a:endParaRPr lang="ru-RU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4796929"/>
                  </a:ext>
                </a:extLst>
              </a:tr>
              <a:tr h="52140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4472C4"/>
                          </a:solidFill>
                          <a:effectLst/>
                        </a:rPr>
                        <a:t>EOMONTH</a:t>
                      </a:r>
                      <a:endParaRPr lang="en-US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находит дату последнего дня месяца до или после указанного числа месяцев</a:t>
                      </a: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999999"/>
                          </a:solidFill>
                          <a:effectLst/>
                        </a:rPr>
                        <a:t>КОНМЕСЯЦА</a:t>
                      </a:r>
                      <a:endParaRPr lang="ru-RU" dirty="0">
                        <a:effectLst/>
                      </a:endParaRPr>
                    </a:p>
                  </a:txBody>
                  <a:tcPr marL="38100" marR="762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583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70737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88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Практика</a:t>
            </a:r>
            <a:endParaRPr/>
          </a:p>
        </p:txBody>
      </p:sp>
      <p:sp>
        <p:nvSpPr>
          <p:cNvPr id="570" name="Google Shape;570;p8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5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sp>
        <p:nvSpPr>
          <p:cNvPr id="471" name="Google Shape;471;p7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89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№1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76" name="Google Shape;576;p89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marR="241300" lvl="0" indent="-306599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наших данных по визуализации сделать отдельную таблицу с уникальными Client ID.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7" name="Google Shape;577;p89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5 минут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90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№2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83" name="Google Shape;583;p90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marR="241300" lvl="0" indent="-306599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наших данных по визуализации связать справочник и маркетинговые данные.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4" name="Google Shape;584;p90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10</a:t>
            </a:r>
            <a:endParaRPr sz="13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минут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91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№3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90" name="Google Shape;590;p91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marR="241300" lvl="0" indent="-3065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наших данных по визуализации связать Маркетинговые данные и данные из CRM так, чтобы данные из обеих таблиц фильтровали друг друга.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24130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Проверить функциональность в визуализации.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1" name="Google Shape;591;p91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20</a:t>
            </a:r>
            <a:endParaRPr sz="13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минут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92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№4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97" name="Google Shape;597;p92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marR="241300" lvl="0" indent="-306599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Рассчитайте по формуле DAX сумму Pageviews.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8" name="Google Shape;598;p92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5</a:t>
            </a:r>
            <a:endParaRPr sz="13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минут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93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№5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604" name="Google Shape;604;p93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marR="241300" lvl="0" indent="-306599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Рассчитайте по формуле DAX среднее значение Goal Value.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5" name="Google Shape;605;p93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5</a:t>
            </a:r>
            <a:endParaRPr sz="13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минут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94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№6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611" name="Google Shape;611;p94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marR="241300" lvl="0" indent="-306599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Рассчитайте по формуле DAX сумму конверсий по топ-2 браузерам по сессиям.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12" name="Google Shape;612;p94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10</a:t>
            </a:r>
            <a:endParaRPr sz="13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минут</a:t>
            </a:r>
            <a:endParaRPr sz="1300">
              <a:solidFill>
                <a:schemeClr val="lt1"/>
              </a:solidFill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A0B18BC-76A1-7066-3F9D-8AA12958E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75" y="1566300"/>
            <a:ext cx="573405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95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№7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618" name="Google Shape;618;p95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marR="241300" lvl="0" indent="-306599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Рассчитайте сумму конверсий по сессиям с присвоенным параметром города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19" name="Google Shape;619;p95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10</a:t>
            </a:r>
            <a:endParaRPr sz="13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минут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одзаголовок 1">
            <a:extLst>
              <a:ext uri="{FF2B5EF4-FFF2-40B4-BE49-F238E27FC236}">
                <a16:creationId xmlns:a16="http://schemas.microsoft.com/office/drawing/2014/main" id="{543BCBE6-7CAA-34CE-4C4C-816B0B79D6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2743" y="319315"/>
            <a:ext cx="5958000" cy="360000"/>
          </a:xfrm>
        </p:spPr>
        <p:txBody>
          <a:bodyPr/>
          <a:lstStyle/>
          <a:p>
            <a:r>
              <a:rPr lang="ru-RU" dirty="0"/>
              <a:t>Создание таблицы дат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34D80E-3E7F-6619-138D-CFA6E92F72EF}"/>
              </a:ext>
            </a:extLst>
          </p:cNvPr>
          <p:cNvSpPr txBox="1"/>
          <p:nvPr/>
        </p:nvSpPr>
        <p:spPr>
          <a:xfrm>
            <a:off x="471714" y="822443"/>
            <a:ext cx="5660572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Таблица дат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MinDate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ru-RU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Маркетинговые данные'[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ADDCOLUMNS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CALENDARAUTO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[Date]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&gt;= </a:t>
            </a:r>
            <a:r>
              <a:rPr lang="en-US" b="0" dirty="0" err="1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MinDate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"Year"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[Date]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"Year Month"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[Date]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yyyymm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QuarterNum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QUARTER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[Date]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"Quarter"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[Date]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"\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Qq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"Month"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[Date]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"mmm"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"Month Number"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MONTH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[Date]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"Day of Week"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[Date]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ddd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"Day of Week Number"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WEEKDAY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[Date]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9DE9B3-5BF6-AB50-75E2-67E3AC2F679F}"/>
              </a:ext>
            </a:extLst>
          </p:cNvPr>
          <p:cNvSpPr txBox="1"/>
          <p:nvPr/>
        </p:nvSpPr>
        <p:spPr>
          <a:xfrm>
            <a:off x="631371" y="3943904"/>
            <a:ext cx="70974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Заголовок = </a:t>
            </a:r>
            <a:r>
              <a:rPr lang="ru-RU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"Продажи за "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&amp; </a:t>
            </a:r>
            <a:r>
              <a:rPr lang="ru-RU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SELECTEDVALUE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ru-RU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'Календарь'[Год]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&amp; </a:t>
            </a:r>
            <a:r>
              <a:rPr lang="ru-RU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год"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4403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96"/>
          <p:cNvSpPr txBox="1">
            <a:spLocks noGrp="1"/>
          </p:cNvSpPr>
          <p:nvPr>
            <p:ph type="title"/>
          </p:nvPr>
        </p:nvSpPr>
        <p:spPr>
          <a:xfrm>
            <a:off x="540000" y="2115750"/>
            <a:ext cx="8064000" cy="607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Ваши вопросы</a:t>
            </a:r>
            <a:endParaRPr/>
          </a:p>
        </p:txBody>
      </p:sp>
      <p:sp>
        <p:nvSpPr>
          <p:cNvPr id="625" name="Google Shape;625;p96"/>
          <p:cNvSpPr txBox="1">
            <a:spLocks noGrp="1"/>
          </p:cNvSpPr>
          <p:nvPr>
            <p:ph type="title" idx="2"/>
          </p:nvPr>
        </p:nvSpPr>
        <p:spPr>
          <a:xfrm>
            <a:off x="540000" y="2722950"/>
            <a:ext cx="8064000" cy="382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Вопросы по пятому семинару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97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Домашнее задание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631" name="Google Shape;631;p97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2" name="Google Shape;632;p97"/>
          <p:cNvSpPr txBox="1"/>
          <p:nvPr/>
        </p:nvSpPr>
        <p:spPr>
          <a:xfrm>
            <a:off x="548750" y="1237825"/>
            <a:ext cx="4504200" cy="24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1.</a:t>
            </a:r>
            <a:r>
              <a:rPr lang="ru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Досчитайте в справочнике недостающие данные: цену автомобиля в рублях, маржу в рублях, среднюю стоимость авто.</a:t>
            </a:r>
            <a:endParaRPr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2. </a:t>
            </a:r>
            <a:r>
              <a:rPr lang="ru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Посчитайте и добавьте в визуализацию количество уникальных пользователей и сделайте формат текста в визуализации с пробелом для тысяч.</a:t>
            </a:r>
            <a:endParaRPr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3. </a:t>
            </a:r>
            <a:r>
              <a:rPr lang="ru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Рассчитайте одной цифрой сколько было приходов к дилеру по топ трем городам и выведете показатель в визуализацию</a:t>
            </a:r>
            <a:endParaRPr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3" name="Google Shape;633;p9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</a:t>
            </a:r>
            <a:endParaRPr/>
          </a:p>
        </p:txBody>
      </p:sp>
      <p:pic>
        <p:nvPicPr>
          <p:cNvPr id="634" name="Google Shape;634;p9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78038" y="3504913"/>
            <a:ext cx="1307299" cy="16385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492F8C6-35C4-2BB0-AD69-8B974D0A00BE}"/>
              </a:ext>
            </a:extLst>
          </p:cNvPr>
          <p:cNvSpPr txBox="1"/>
          <p:nvPr/>
        </p:nvSpPr>
        <p:spPr>
          <a:xfrm>
            <a:off x="480950" y="3905675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Курс в рублях = </a:t>
            </a:r>
            <a:r>
              <a:rPr lang="ru-RU" b="0" dirty="0" err="1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ru-RU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'Справочник'[Валюта]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ru-RU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"Рубль"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ru-RU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ru-RU" b="0" dirty="0">
                <a:solidFill>
                  <a:srgbClr val="3165BB"/>
                </a:solidFill>
                <a:effectLst/>
                <a:latin typeface="Consolas" panose="020B0609020204030204" pitchFamily="49" charset="0"/>
              </a:rPr>
              <a:t>RELATED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ru-RU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'Курс валют'[Курс]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148600" cy="1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функции из Excel нет в DAX?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77" name="Google Shape;477;p76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18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marR="0" lvl="0" indent="-3065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If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Vlookup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Concatenate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Right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Distinct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Sum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78" name="Google Shape;478;p76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7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148600" cy="1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функции из Excel нет в DAX?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84" name="Google Shape;484;p77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18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marR="0" lvl="0" indent="-3065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If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Vlookup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Concatenate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Right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Distinct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74399" marR="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Sum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85" name="Google Shape;485;p7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Какие есть характеристики у связей</a:t>
            </a: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91" name="Google Shape;491;p78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2413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92" name="Google Shape;492;p78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493" name="Google Shape;49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375" y="2094650"/>
            <a:ext cx="2624925" cy="2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Какие есть характеристики у связей</a:t>
            </a: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99" name="Google Shape;499;p79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2413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Кратность и кроссфильтрация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00" name="Google Shape;500;p79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501" name="Google Shape;501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375" y="2094650"/>
            <a:ext cx="2624925" cy="2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Расскажите своими словами что такое меры</a:t>
            </a: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07" name="Google Shape;507;p80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2413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08" name="Google Shape;508;p80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509" name="Google Shape;509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375" y="2094650"/>
            <a:ext cx="2624925" cy="2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Расскажите своими словами что такое меры</a:t>
            </a: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15" name="Google Shape;515;p81"/>
          <p:cNvSpPr txBox="1">
            <a:spLocks noGrp="1"/>
          </p:cNvSpPr>
          <p:nvPr>
            <p:ph type="subTitle" idx="1"/>
          </p:nvPr>
        </p:nvSpPr>
        <p:spPr>
          <a:xfrm>
            <a:off x="540000" y="1168500"/>
            <a:ext cx="8064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2413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Виртуальная расчетная единица, которая зависит от контекста.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16" name="Google Shape;516;p81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517" name="Google Shape;517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375" y="2094650"/>
            <a:ext cx="2624925" cy="2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2561</Words>
  <Application>Microsoft Office PowerPoint</Application>
  <PresentationFormat>Экран (16:9)</PresentationFormat>
  <Paragraphs>327</Paragraphs>
  <Slides>40</Slides>
  <Notes>26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40</vt:i4>
      </vt:variant>
    </vt:vector>
  </HeadingPairs>
  <TitlesOfParts>
    <vt:vector size="49" baseType="lpstr">
      <vt:lpstr>Consolas</vt:lpstr>
      <vt:lpstr>IBM Plex Sans SemiBold</vt:lpstr>
      <vt:lpstr>Courier New</vt:lpstr>
      <vt:lpstr>Roboto</vt:lpstr>
      <vt:lpstr>Arial</vt:lpstr>
      <vt:lpstr>IBM Plex Sans</vt:lpstr>
      <vt:lpstr>Times New Roman</vt:lpstr>
      <vt:lpstr>Макет шаблона GB</vt:lpstr>
      <vt:lpstr>Макет шаблона GB</vt:lpstr>
      <vt:lpstr>Презентация PowerPoint</vt:lpstr>
      <vt:lpstr>Ваши вопросы</vt:lpstr>
      <vt:lpstr>Викторина</vt:lpstr>
      <vt:lpstr>Какой функции из Excel нет в DAX?</vt:lpstr>
      <vt:lpstr>Какой функции из Excel нет в DAX?</vt:lpstr>
      <vt:lpstr>Какие есть характеристики у связей?</vt:lpstr>
      <vt:lpstr>Какие есть характеристики у связей?</vt:lpstr>
      <vt:lpstr>Расскажите своими словами что такое меры?</vt:lpstr>
      <vt:lpstr>Расскажите своими словами что такое меры?</vt:lpstr>
      <vt:lpstr>Чем меры отличаются от столбцов?</vt:lpstr>
      <vt:lpstr>Чем меры отличаются от столбцов?</vt:lpstr>
      <vt:lpstr>Какая функция DAX считает количество непустых значений в столбце?</vt:lpstr>
      <vt:lpstr>Какая функция DAX считает количество непустых значений в столбце?</vt:lpstr>
      <vt:lpstr>Назовите любые 3 оператора в DAX.</vt:lpstr>
      <vt:lpstr>Назовите любые 3 оператора в DAX.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Практика</vt:lpstr>
      <vt:lpstr>Задание №1</vt:lpstr>
      <vt:lpstr>Задание №2</vt:lpstr>
      <vt:lpstr>Задание №3</vt:lpstr>
      <vt:lpstr>Задание №4</vt:lpstr>
      <vt:lpstr>Задание №5</vt:lpstr>
      <vt:lpstr>Задание №6</vt:lpstr>
      <vt:lpstr>Задание №7</vt:lpstr>
      <vt:lpstr>Презентация PowerPoint</vt:lpstr>
      <vt:lpstr>Ваши вопросы</vt:lpstr>
      <vt:lpstr>Домашнее задание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Вершинина Ольга Владимировна</cp:lastModifiedBy>
  <cp:revision>1</cp:revision>
  <dcterms:modified xsi:type="dcterms:W3CDTF">2023-09-26T08:29:36Z</dcterms:modified>
</cp:coreProperties>
</file>